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379" r:id="rId2"/>
    <p:sldId id="393" r:id="rId3"/>
    <p:sldId id="384" r:id="rId4"/>
    <p:sldId id="385" r:id="rId5"/>
    <p:sldId id="305" r:id="rId6"/>
    <p:sldId id="353" r:id="rId7"/>
    <p:sldId id="392" r:id="rId8"/>
    <p:sldId id="389" r:id="rId9"/>
    <p:sldId id="390" r:id="rId10"/>
    <p:sldId id="388" r:id="rId11"/>
    <p:sldId id="391" r:id="rId12"/>
    <p:sldId id="381" r:id="rId13"/>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AADB"/>
    <a:srgbClr val="00B0F0"/>
    <a:srgbClr val="000000"/>
    <a:srgbClr val="767171"/>
    <a:srgbClr val="EDBD11"/>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201" autoAdjust="0"/>
  </p:normalViewPr>
  <p:slideViewPr>
    <p:cSldViewPr snapToGrid="0">
      <p:cViewPr varScale="1">
        <p:scale>
          <a:sx n="66" d="100"/>
          <a:sy n="66" d="100"/>
        </p:scale>
        <p:origin x="63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CC8098-F98A-40CF-818E-C975548B351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BE8405-4CE3-4472-93E9-5095F8A57A19}">
      <dgm:prSet phldrT="[Text]"/>
      <dgm:spPr/>
      <dgm:t>
        <a:bodyPr/>
        <a:lstStyle/>
        <a:p>
          <a:r>
            <a:rPr lang="es-AR" dirty="0"/>
            <a:t>Cualquier técnica que usa computadoras para "imitar" la inteligencia humana, usando lógica, reglas if-then, arboles de decisión y machine learning incluido aprendizaje profundo</a:t>
          </a:r>
          <a:endParaRPr lang="en-US" dirty="0"/>
        </a:p>
      </dgm:t>
    </dgm:pt>
    <dgm:pt modelId="{B47060DD-37DB-40CF-B9A1-618F1E873D66}" type="parTrans" cxnId="{B9C56AE7-4DD4-4898-A702-880DC11DD5AF}">
      <dgm:prSet/>
      <dgm:spPr/>
      <dgm:t>
        <a:bodyPr/>
        <a:lstStyle/>
        <a:p>
          <a:endParaRPr lang="en-US"/>
        </a:p>
      </dgm:t>
    </dgm:pt>
    <dgm:pt modelId="{645E4DD6-F6B8-4872-B1E5-B02B9EA223EB}" type="sibTrans" cxnId="{B9C56AE7-4DD4-4898-A702-880DC11DD5AF}">
      <dgm:prSet/>
      <dgm:spPr/>
      <dgm:t>
        <a:bodyPr/>
        <a:lstStyle/>
        <a:p>
          <a:endParaRPr lang="en-US"/>
        </a:p>
      </dgm:t>
    </dgm:pt>
    <dgm:pt modelId="{4AC73578-1F2F-409E-8E45-31D7FBB4E459}">
      <dgm:prSet/>
      <dgm:spPr/>
      <dgm:t>
        <a:bodyPr/>
        <a:lstStyle/>
        <a:p>
          <a:r>
            <a:rPr lang="es-AR" dirty="0"/>
            <a:t>Machine Learning</a:t>
          </a:r>
        </a:p>
      </dgm:t>
    </dgm:pt>
    <dgm:pt modelId="{C4E61BD4-C4B1-47BE-8B82-F9113F995D86}" type="parTrans" cxnId="{FBE3004B-0804-4BE6-8276-B8705FD34A3F}">
      <dgm:prSet/>
      <dgm:spPr/>
      <dgm:t>
        <a:bodyPr/>
        <a:lstStyle/>
        <a:p>
          <a:endParaRPr lang="en-US"/>
        </a:p>
      </dgm:t>
    </dgm:pt>
    <dgm:pt modelId="{68C97EB2-37E9-4B88-B3BC-E2DF3D79B038}" type="sibTrans" cxnId="{FBE3004B-0804-4BE6-8276-B8705FD34A3F}">
      <dgm:prSet/>
      <dgm:spPr/>
      <dgm:t>
        <a:bodyPr/>
        <a:lstStyle/>
        <a:p>
          <a:endParaRPr lang="en-US"/>
        </a:p>
      </dgm:t>
    </dgm:pt>
    <dgm:pt modelId="{0D9F18FB-A732-4BC0-952A-206E67AF1E6C}">
      <dgm:prSet/>
      <dgm:spPr/>
      <dgm:t>
        <a:bodyPr/>
        <a:lstStyle/>
        <a:p>
          <a:r>
            <a:rPr lang="es-AR" dirty="0"/>
            <a:t>Aprendizaje Profundo</a:t>
          </a:r>
        </a:p>
      </dgm:t>
    </dgm:pt>
    <dgm:pt modelId="{B917D5C4-AFE3-4FF7-A8B4-EF18B506B3B0}" type="parTrans" cxnId="{8FD35B13-0B9B-4974-BE6B-FE2E2ABD4C87}">
      <dgm:prSet/>
      <dgm:spPr/>
      <dgm:t>
        <a:bodyPr/>
        <a:lstStyle/>
        <a:p>
          <a:endParaRPr lang="en-US"/>
        </a:p>
      </dgm:t>
    </dgm:pt>
    <dgm:pt modelId="{B9B87AC6-EDB9-4A64-8EC0-76B0BC24AB28}" type="sibTrans" cxnId="{8FD35B13-0B9B-4974-BE6B-FE2E2ABD4C87}">
      <dgm:prSet/>
      <dgm:spPr/>
      <dgm:t>
        <a:bodyPr/>
        <a:lstStyle/>
        <a:p>
          <a:endParaRPr lang="en-US"/>
        </a:p>
      </dgm:t>
    </dgm:pt>
    <dgm:pt modelId="{713EEDA5-1017-47E7-BB17-42E9DA53564B}">
      <dgm:prSet/>
      <dgm:spPr/>
      <dgm:t>
        <a:bodyPr/>
        <a:lstStyle/>
        <a:p>
          <a:r>
            <a:rPr lang="es-AR" dirty="0"/>
            <a:t>El subconjunto de machine learning que se compone de algoritmos que permiten auto entrenarse para realizar tareas reservadas naturalmente a humanos. Como el reconocimiento de voz e imagen, por exponer redes neuronales multi capa a extensas cantidades de datos</a:t>
          </a:r>
        </a:p>
      </dgm:t>
    </dgm:pt>
    <dgm:pt modelId="{D52BF788-9C8C-485D-8975-D82150F58EDF}" type="parTrans" cxnId="{D6769C66-1099-4645-B62F-CF7CD56D552D}">
      <dgm:prSet/>
      <dgm:spPr/>
      <dgm:t>
        <a:bodyPr/>
        <a:lstStyle/>
        <a:p>
          <a:endParaRPr lang="en-US"/>
        </a:p>
      </dgm:t>
    </dgm:pt>
    <dgm:pt modelId="{0054DE9F-BCD3-42A0-82A1-601E767FA145}" type="sibTrans" cxnId="{D6769C66-1099-4645-B62F-CF7CD56D552D}">
      <dgm:prSet/>
      <dgm:spPr/>
      <dgm:t>
        <a:bodyPr/>
        <a:lstStyle/>
        <a:p>
          <a:endParaRPr lang="en-US"/>
        </a:p>
      </dgm:t>
    </dgm:pt>
    <dgm:pt modelId="{C8B023A0-0EDB-4681-8B0E-9F931143FD6E}">
      <dgm:prSet phldrT="[Text]"/>
      <dgm:spPr/>
      <dgm:t>
        <a:bodyPr/>
        <a:lstStyle/>
        <a:p>
          <a:r>
            <a:rPr lang="es-AR" noProof="0" dirty="0"/>
            <a:t>Inteligencia Artificial</a:t>
          </a:r>
        </a:p>
      </dgm:t>
    </dgm:pt>
    <dgm:pt modelId="{47FA7F82-0E2B-4189-85F4-D39FA5ADAC27}" type="parTrans" cxnId="{8D2B3AB3-21CE-45F6-B2A4-AB98CFF0B23B}">
      <dgm:prSet/>
      <dgm:spPr/>
      <dgm:t>
        <a:bodyPr/>
        <a:lstStyle/>
        <a:p>
          <a:endParaRPr lang="en-US"/>
        </a:p>
      </dgm:t>
    </dgm:pt>
    <dgm:pt modelId="{C0E520C8-7A1C-4C49-9252-88622E9C6DD6}" type="sibTrans" cxnId="{8D2B3AB3-21CE-45F6-B2A4-AB98CFF0B23B}">
      <dgm:prSet/>
      <dgm:spPr/>
      <dgm:t>
        <a:bodyPr/>
        <a:lstStyle/>
        <a:p>
          <a:endParaRPr lang="en-US"/>
        </a:p>
      </dgm:t>
    </dgm:pt>
    <dgm:pt modelId="{2F371F89-001C-43A7-8F57-065D992A9E9A}">
      <dgm:prSet/>
      <dgm:spPr/>
      <dgm:t>
        <a:bodyPr/>
        <a:lstStyle/>
        <a:p>
          <a:r>
            <a:rPr lang="es-AR" dirty="0"/>
            <a:t>Un subconjunto de IA que incluye técnicas estadísticas que mejoran la capacidad de IA en base a experiencia y datos, esa categórica incluye machine learning</a:t>
          </a:r>
        </a:p>
      </dgm:t>
    </dgm:pt>
    <dgm:pt modelId="{883EDEEF-C00A-4336-8537-03136D1C40A9}" type="parTrans" cxnId="{49641FF0-2D08-4244-A868-40033F61D99E}">
      <dgm:prSet/>
      <dgm:spPr/>
      <dgm:t>
        <a:bodyPr/>
        <a:lstStyle/>
        <a:p>
          <a:endParaRPr lang="en-US"/>
        </a:p>
      </dgm:t>
    </dgm:pt>
    <dgm:pt modelId="{CE39361D-AAAD-4134-BB33-284CACFCA432}" type="sibTrans" cxnId="{49641FF0-2D08-4244-A868-40033F61D99E}">
      <dgm:prSet/>
      <dgm:spPr/>
      <dgm:t>
        <a:bodyPr/>
        <a:lstStyle/>
        <a:p>
          <a:endParaRPr lang="en-US"/>
        </a:p>
      </dgm:t>
    </dgm:pt>
    <dgm:pt modelId="{796FED4B-6F92-4315-B20E-1C6860142C1F}" type="pres">
      <dgm:prSet presAssocID="{C0CC8098-F98A-40CF-818E-C975548B351B}" presName="linear" presStyleCnt="0">
        <dgm:presLayoutVars>
          <dgm:animLvl val="lvl"/>
          <dgm:resizeHandles val="exact"/>
        </dgm:presLayoutVars>
      </dgm:prSet>
      <dgm:spPr/>
    </dgm:pt>
    <dgm:pt modelId="{093E5EFC-58CB-4F8F-BE9B-333BF076FF1A}" type="pres">
      <dgm:prSet presAssocID="{C8B023A0-0EDB-4681-8B0E-9F931143FD6E}" presName="parentText" presStyleLbl="node1" presStyleIdx="0" presStyleCnt="3">
        <dgm:presLayoutVars>
          <dgm:chMax val="0"/>
          <dgm:bulletEnabled val="1"/>
        </dgm:presLayoutVars>
      </dgm:prSet>
      <dgm:spPr/>
    </dgm:pt>
    <dgm:pt modelId="{867DCF73-9AD7-4452-BCB7-8C40C1335428}" type="pres">
      <dgm:prSet presAssocID="{C8B023A0-0EDB-4681-8B0E-9F931143FD6E}" presName="childText" presStyleLbl="revTx" presStyleIdx="0" presStyleCnt="3">
        <dgm:presLayoutVars>
          <dgm:bulletEnabled val="1"/>
        </dgm:presLayoutVars>
      </dgm:prSet>
      <dgm:spPr/>
    </dgm:pt>
    <dgm:pt modelId="{4210CE13-65DE-4407-8006-122B132F8055}" type="pres">
      <dgm:prSet presAssocID="{4AC73578-1F2F-409E-8E45-31D7FBB4E459}" presName="parentText" presStyleLbl="node1" presStyleIdx="1" presStyleCnt="3">
        <dgm:presLayoutVars>
          <dgm:chMax val="0"/>
          <dgm:bulletEnabled val="1"/>
        </dgm:presLayoutVars>
      </dgm:prSet>
      <dgm:spPr/>
    </dgm:pt>
    <dgm:pt modelId="{F2E76780-312C-4B19-BE83-598AABEB9691}" type="pres">
      <dgm:prSet presAssocID="{4AC73578-1F2F-409E-8E45-31D7FBB4E459}" presName="childText" presStyleLbl="revTx" presStyleIdx="1" presStyleCnt="3">
        <dgm:presLayoutVars>
          <dgm:bulletEnabled val="1"/>
        </dgm:presLayoutVars>
      </dgm:prSet>
      <dgm:spPr/>
    </dgm:pt>
    <dgm:pt modelId="{8EEDC2A5-4297-41DC-A813-9E79EA7EE813}" type="pres">
      <dgm:prSet presAssocID="{0D9F18FB-A732-4BC0-952A-206E67AF1E6C}" presName="parentText" presStyleLbl="node1" presStyleIdx="2" presStyleCnt="3">
        <dgm:presLayoutVars>
          <dgm:chMax val="0"/>
          <dgm:bulletEnabled val="1"/>
        </dgm:presLayoutVars>
      </dgm:prSet>
      <dgm:spPr/>
    </dgm:pt>
    <dgm:pt modelId="{8A9F009B-372A-400A-A8E8-2FD63B7055D7}" type="pres">
      <dgm:prSet presAssocID="{0D9F18FB-A732-4BC0-952A-206E67AF1E6C}" presName="childText" presStyleLbl="revTx" presStyleIdx="2" presStyleCnt="3">
        <dgm:presLayoutVars>
          <dgm:bulletEnabled val="1"/>
        </dgm:presLayoutVars>
      </dgm:prSet>
      <dgm:spPr/>
    </dgm:pt>
  </dgm:ptLst>
  <dgm:cxnLst>
    <dgm:cxn modelId="{DA06E902-E225-4CA1-96CA-89EE843FD2C5}" type="presOf" srcId="{C0CC8098-F98A-40CF-818E-C975548B351B}" destId="{796FED4B-6F92-4315-B20E-1C6860142C1F}" srcOrd="0" destOrd="0" presId="urn:microsoft.com/office/officeart/2005/8/layout/vList2"/>
    <dgm:cxn modelId="{8FD35B13-0B9B-4974-BE6B-FE2E2ABD4C87}" srcId="{C0CC8098-F98A-40CF-818E-C975548B351B}" destId="{0D9F18FB-A732-4BC0-952A-206E67AF1E6C}" srcOrd="2" destOrd="0" parTransId="{B917D5C4-AFE3-4FF7-A8B4-EF18B506B3B0}" sibTransId="{B9B87AC6-EDB9-4A64-8EC0-76B0BC24AB28}"/>
    <dgm:cxn modelId="{E6D8D22E-8210-462D-8710-01049C2BD07A}" type="presOf" srcId="{713EEDA5-1017-47E7-BB17-42E9DA53564B}" destId="{8A9F009B-372A-400A-A8E8-2FD63B7055D7}" srcOrd="0" destOrd="0" presId="urn:microsoft.com/office/officeart/2005/8/layout/vList2"/>
    <dgm:cxn modelId="{A7697339-013F-4F7E-AAE0-974B91F246CE}" type="presOf" srcId="{2F371F89-001C-43A7-8F57-065D992A9E9A}" destId="{F2E76780-312C-4B19-BE83-598AABEB9691}" srcOrd="0" destOrd="0" presId="urn:microsoft.com/office/officeart/2005/8/layout/vList2"/>
    <dgm:cxn modelId="{A459A363-F73A-4F52-AF1B-4D59E9B486A7}" type="presOf" srcId="{D6BE8405-4CE3-4472-93E9-5095F8A57A19}" destId="{867DCF73-9AD7-4452-BCB7-8C40C1335428}" srcOrd="0" destOrd="0" presId="urn:microsoft.com/office/officeart/2005/8/layout/vList2"/>
    <dgm:cxn modelId="{D6769C66-1099-4645-B62F-CF7CD56D552D}" srcId="{0D9F18FB-A732-4BC0-952A-206E67AF1E6C}" destId="{713EEDA5-1017-47E7-BB17-42E9DA53564B}" srcOrd="0" destOrd="0" parTransId="{D52BF788-9C8C-485D-8975-D82150F58EDF}" sibTransId="{0054DE9F-BCD3-42A0-82A1-601E767FA145}"/>
    <dgm:cxn modelId="{FBE3004B-0804-4BE6-8276-B8705FD34A3F}" srcId="{C0CC8098-F98A-40CF-818E-C975548B351B}" destId="{4AC73578-1F2F-409E-8E45-31D7FBB4E459}" srcOrd="1" destOrd="0" parTransId="{C4E61BD4-C4B1-47BE-8B82-F9113F995D86}" sibTransId="{68C97EB2-37E9-4B88-B3BC-E2DF3D79B038}"/>
    <dgm:cxn modelId="{F2188E71-BD7D-4ADB-93D2-50373F55133E}" type="presOf" srcId="{0D9F18FB-A732-4BC0-952A-206E67AF1E6C}" destId="{8EEDC2A5-4297-41DC-A813-9E79EA7EE813}" srcOrd="0" destOrd="0" presId="urn:microsoft.com/office/officeart/2005/8/layout/vList2"/>
    <dgm:cxn modelId="{48529A89-16F1-4A0F-B8B1-D5AECEB1CFD8}" type="presOf" srcId="{4AC73578-1F2F-409E-8E45-31D7FBB4E459}" destId="{4210CE13-65DE-4407-8006-122B132F8055}" srcOrd="0" destOrd="0" presId="urn:microsoft.com/office/officeart/2005/8/layout/vList2"/>
    <dgm:cxn modelId="{411C9794-4EE0-454A-9022-E6C2E4AD22FD}" type="presOf" srcId="{C8B023A0-0EDB-4681-8B0E-9F931143FD6E}" destId="{093E5EFC-58CB-4F8F-BE9B-333BF076FF1A}" srcOrd="0" destOrd="0" presId="urn:microsoft.com/office/officeart/2005/8/layout/vList2"/>
    <dgm:cxn modelId="{8D2B3AB3-21CE-45F6-B2A4-AB98CFF0B23B}" srcId="{C0CC8098-F98A-40CF-818E-C975548B351B}" destId="{C8B023A0-0EDB-4681-8B0E-9F931143FD6E}" srcOrd="0" destOrd="0" parTransId="{47FA7F82-0E2B-4189-85F4-D39FA5ADAC27}" sibTransId="{C0E520C8-7A1C-4C49-9252-88622E9C6DD6}"/>
    <dgm:cxn modelId="{B9C56AE7-4DD4-4898-A702-880DC11DD5AF}" srcId="{C8B023A0-0EDB-4681-8B0E-9F931143FD6E}" destId="{D6BE8405-4CE3-4472-93E9-5095F8A57A19}" srcOrd="0" destOrd="0" parTransId="{B47060DD-37DB-40CF-B9A1-618F1E873D66}" sibTransId="{645E4DD6-F6B8-4872-B1E5-B02B9EA223EB}"/>
    <dgm:cxn modelId="{49641FF0-2D08-4244-A868-40033F61D99E}" srcId="{4AC73578-1F2F-409E-8E45-31D7FBB4E459}" destId="{2F371F89-001C-43A7-8F57-065D992A9E9A}" srcOrd="0" destOrd="0" parTransId="{883EDEEF-C00A-4336-8537-03136D1C40A9}" sibTransId="{CE39361D-AAAD-4134-BB33-284CACFCA432}"/>
    <dgm:cxn modelId="{9412FBBC-6ABD-46B1-92B2-9044A6C3EB54}" type="presParOf" srcId="{796FED4B-6F92-4315-B20E-1C6860142C1F}" destId="{093E5EFC-58CB-4F8F-BE9B-333BF076FF1A}" srcOrd="0" destOrd="0" presId="urn:microsoft.com/office/officeart/2005/8/layout/vList2"/>
    <dgm:cxn modelId="{1638E2B2-C1A6-4523-A7A1-A37996EEEDB5}" type="presParOf" srcId="{796FED4B-6F92-4315-B20E-1C6860142C1F}" destId="{867DCF73-9AD7-4452-BCB7-8C40C1335428}" srcOrd="1" destOrd="0" presId="urn:microsoft.com/office/officeart/2005/8/layout/vList2"/>
    <dgm:cxn modelId="{52883F49-34F8-45BA-AA59-FFA7CA3D03F5}" type="presParOf" srcId="{796FED4B-6F92-4315-B20E-1C6860142C1F}" destId="{4210CE13-65DE-4407-8006-122B132F8055}" srcOrd="2" destOrd="0" presId="urn:microsoft.com/office/officeart/2005/8/layout/vList2"/>
    <dgm:cxn modelId="{1933F65A-A1E6-4302-A9FA-69019FDBB695}" type="presParOf" srcId="{796FED4B-6F92-4315-B20E-1C6860142C1F}" destId="{F2E76780-312C-4B19-BE83-598AABEB9691}" srcOrd="3" destOrd="0" presId="urn:microsoft.com/office/officeart/2005/8/layout/vList2"/>
    <dgm:cxn modelId="{4D228D72-BA16-4E1C-812C-701B57291F0E}" type="presParOf" srcId="{796FED4B-6F92-4315-B20E-1C6860142C1F}" destId="{8EEDC2A5-4297-41DC-A813-9E79EA7EE813}" srcOrd="4" destOrd="0" presId="urn:microsoft.com/office/officeart/2005/8/layout/vList2"/>
    <dgm:cxn modelId="{4E4A0156-13AF-4548-BEF3-71D2A567A459}" type="presParOf" srcId="{796FED4B-6F92-4315-B20E-1C6860142C1F}" destId="{8A9F009B-372A-400A-A8E8-2FD63B7055D7}"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CC8098-F98A-40CF-818E-C975548B351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BE8405-4CE3-4472-93E9-5095F8A57A19}">
      <dgm:prSet phldrT="[Text]"/>
      <dgm:spPr/>
      <dgm:t>
        <a:bodyPr/>
        <a:lstStyle/>
        <a:p>
          <a:r>
            <a:rPr lang="es-AR" b="0" i="0" noProof="0" dirty="0">
              <a:solidFill>
                <a:schemeClr val="bg1"/>
              </a:solidFill>
              <a:effectLst/>
            </a:rPr>
            <a:t>Aprendizaje Supervisado</a:t>
          </a:r>
          <a:endParaRPr lang="es-AR" b="0" noProof="0" dirty="0">
            <a:solidFill>
              <a:schemeClr val="bg1"/>
            </a:solidFill>
          </a:endParaRPr>
        </a:p>
      </dgm:t>
    </dgm:pt>
    <dgm:pt modelId="{B47060DD-37DB-40CF-B9A1-618F1E873D66}" type="parTrans" cxnId="{B9C56AE7-4DD4-4898-A702-880DC11DD5AF}">
      <dgm:prSet/>
      <dgm:spPr/>
      <dgm:t>
        <a:bodyPr/>
        <a:lstStyle/>
        <a:p>
          <a:endParaRPr lang="en-US"/>
        </a:p>
      </dgm:t>
    </dgm:pt>
    <dgm:pt modelId="{645E4DD6-F6B8-4872-B1E5-B02B9EA223EB}" type="sibTrans" cxnId="{B9C56AE7-4DD4-4898-A702-880DC11DD5AF}">
      <dgm:prSet/>
      <dgm:spPr/>
      <dgm:t>
        <a:bodyPr/>
        <a:lstStyle/>
        <a:p>
          <a:endParaRPr lang="en-US"/>
        </a:p>
      </dgm:t>
    </dgm:pt>
    <dgm:pt modelId="{10202785-F282-4481-A560-B702706ECFA1}">
      <dgm:prSet/>
      <dgm:spPr/>
      <dgm:t>
        <a:bodyPr/>
        <a:lstStyle/>
        <a:p>
          <a:r>
            <a:rPr lang="es-AR" b="0" i="0" noProof="0" dirty="0">
              <a:solidFill>
                <a:schemeClr val="bg1"/>
              </a:solidFill>
              <a:effectLst/>
            </a:rPr>
            <a:t>Aprendizaje No Supervisado</a:t>
          </a:r>
        </a:p>
      </dgm:t>
    </dgm:pt>
    <dgm:pt modelId="{7C452D8C-D7D8-474D-AD3B-6A523F0C8DF4}" type="parTrans" cxnId="{300E492B-6AC3-4431-BF57-F68099E962F4}">
      <dgm:prSet/>
      <dgm:spPr/>
      <dgm:t>
        <a:bodyPr/>
        <a:lstStyle/>
        <a:p>
          <a:endParaRPr lang="en-US"/>
        </a:p>
      </dgm:t>
    </dgm:pt>
    <dgm:pt modelId="{E8F5C220-EEB6-4260-8506-C4DCDCDA73BB}" type="sibTrans" cxnId="{300E492B-6AC3-4431-BF57-F68099E962F4}">
      <dgm:prSet/>
      <dgm:spPr/>
      <dgm:t>
        <a:bodyPr/>
        <a:lstStyle/>
        <a:p>
          <a:endParaRPr lang="en-US"/>
        </a:p>
      </dgm:t>
    </dgm:pt>
    <dgm:pt modelId="{AC500C4B-B3E1-404E-8DF7-FC2C5BD218C8}">
      <dgm:prSet/>
      <dgm:spPr/>
      <dgm:t>
        <a:bodyPr/>
        <a:lstStyle/>
        <a:p>
          <a:r>
            <a:rPr lang="es-AR" b="0" i="0" noProof="0" dirty="0">
              <a:solidFill>
                <a:schemeClr val="bg1"/>
              </a:solidFill>
              <a:effectLst/>
            </a:rPr>
            <a:t>Aprendizaje reforzado</a:t>
          </a:r>
        </a:p>
      </dgm:t>
    </dgm:pt>
    <dgm:pt modelId="{4FDDB684-8BD7-4A69-9D68-C96B7D9FA11C}" type="parTrans" cxnId="{A6CA3965-54A2-432B-9493-FFE8C340FBBE}">
      <dgm:prSet/>
      <dgm:spPr/>
      <dgm:t>
        <a:bodyPr/>
        <a:lstStyle/>
        <a:p>
          <a:endParaRPr lang="en-US"/>
        </a:p>
      </dgm:t>
    </dgm:pt>
    <dgm:pt modelId="{849F3A98-99AA-420D-95DE-9A0CF3AD6875}" type="sibTrans" cxnId="{A6CA3965-54A2-432B-9493-FFE8C340FBBE}">
      <dgm:prSet/>
      <dgm:spPr/>
      <dgm:t>
        <a:bodyPr/>
        <a:lstStyle/>
        <a:p>
          <a:endParaRPr lang="en-US"/>
        </a:p>
      </dgm:t>
    </dgm:pt>
    <dgm:pt modelId="{0943CBEE-97F1-4C2E-9FEE-EAEE7D9ABD85}">
      <dgm:prSet/>
      <dgm:spPr/>
      <dgm:t>
        <a:bodyPr/>
        <a:lstStyle/>
        <a:p>
          <a:r>
            <a:rPr lang="es-ES" b="0" i="0" dirty="0">
              <a:solidFill>
                <a:srgbClr val="292929"/>
              </a:solidFill>
              <a:effectLst/>
            </a:rPr>
            <a:t>El objetivo es construir un modelo con un agente que mejora su rendimiento, basándose en la recompensa obtenida del entorno con cada interacción que se realiza. La recompensa es una medida de lo correcta que ha sido una acción para obtener un objetivo determinado.</a:t>
          </a:r>
          <a:endParaRPr lang="en-US" dirty="0"/>
        </a:p>
      </dgm:t>
    </dgm:pt>
    <dgm:pt modelId="{BEB00384-7A4E-49B2-8933-4A96523DF4D4}" type="parTrans" cxnId="{79A484D7-5EC8-4B74-9CA3-92C0AC8E64CB}">
      <dgm:prSet/>
      <dgm:spPr/>
      <dgm:t>
        <a:bodyPr/>
        <a:lstStyle/>
        <a:p>
          <a:endParaRPr lang="en-US"/>
        </a:p>
      </dgm:t>
    </dgm:pt>
    <dgm:pt modelId="{B52E60FA-DD97-46A3-BA57-4707B4C85937}" type="sibTrans" cxnId="{79A484D7-5EC8-4B74-9CA3-92C0AC8E64CB}">
      <dgm:prSet/>
      <dgm:spPr/>
      <dgm:t>
        <a:bodyPr/>
        <a:lstStyle/>
        <a:p>
          <a:endParaRPr lang="en-US"/>
        </a:p>
      </dgm:t>
    </dgm:pt>
    <dgm:pt modelId="{31C18334-183E-484D-9E4E-03D2D72F2886}">
      <dgm:prSet/>
      <dgm:spPr/>
      <dgm:t>
        <a:bodyPr/>
        <a:lstStyle/>
        <a:p>
          <a:r>
            <a:rPr lang="es-ES" b="0" i="0" dirty="0">
              <a:solidFill>
                <a:srgbClr val="292929"/>
              </a:solidFill>
              <a:effectLst/>
            </a:rPr>
            <a:t>El objetivo será la extracción de información significativa, sin la referencia de variables de salida conocidas, y mediante la exploración de la estructura de datos sin etiquetar.</a:t>
          </a:r>
        </a:p>
      </dgm:t>
    </dgm:pt>
    <dgm:pt modelId="{37AD9CA8-1532-4199-ABE6-6E486F82FA88}" type="parTrans" cxnId="{8E7EF53F-4EE1-414B-9EE4-5A1EA4C15E70}">
      <dgm:prSet/>
      <dgm:spPr/>
      <dgm:t>
        <a:bodyPr/>
        <a:lstStyle/>
        <a:p>
          <a:endParaRPr lang="en-US"/>
        </a:p>
      </dgm:t>
    </dgm:pt>
    <dgm:pt modelId="{6BC6EAE6-CFA8-4FEB-8E9A-13B87AC20133}" type="sibTrans" cxnId="{8E7EF53F-4EE1-414B-9EE4-5A1EA4C15E70}">
      <dgm:prSet/>
      <dgm:spPr/>
      <dgm:t>
        <a:bodyPr/>
        <a:lstStyle/>
        <a:p>
          <a:endParaRPr lang="en-US"/>
        </a:p>
      </dgm:t>
    </dgm:pt>
    <dgm:pt modelId="{148F7868-C776-49A0-9754-3FB0FD75EF7E}">
      <dgm:prSet/>
      <dgm:spPr/>
      <dgm:t>
        <a:bodyPr/>
        <a:lstStyle/>
        <a:p>
          <a:r>
            <a:rPr lang="es-ES" b="0" i="0" dirty="0">
              <a:solidFill>
                <a:srgbClr val="292929"/>
              </a:solidFill>
              <a:effectLst/>
            </a:rPr>
            <a:t>Se refiere a un tipo de modelos de Machine Learning que se entrenan con un conjunto de ejemplos en los que los resultados de salida son conocidos.</a:t>
          </a:r>
        </a:p>
      </dgm:t>
    </dgm:pt>
    <dgm:pt modelId="{6810F384-AD4E-4489-9C97-07F57CCBED9A}" type="parTrans" cxnId="{3C561845-AD7D-4927-BFB9-5386C2AC376A}">
      <dgm:prSet/>
      <dgm:spPr/>
      <dgm:t>
        <a:bodyPr/>
        <a:lstStyle/>
        <a:p>
          <a:endParaRPr lang="en-US"/>
        </a:p>
      </dgm:t>
    </dgm:pt>
    <dgm:pt modelId="{97FB707E-5932-48CD-B2FA-B27D715F3746}" type="sibTrans" cxnId="{3C561845-AD7D-4927-BFB9-5386C2AC376A}">
      <dgm:prSet/>
      <dgm:spPr/>
      <dgm:t>
        <a:bodyPr/>
        <a:lstStyle/>
        <a:p>
          <a:endParaRPr lang="en-US"/>
        </a:p>
      </dgm:t>
    </dgm:pt>
    <dgm:pt modelId="{796FED4B-6F92-4315-B20E-1C6860142C1F}" type="pres">
      <dgm:prSet presAssocID="{C0CC8098-F98A-40CF-818E-C975548B351B}" presName="linear" presStyleCnt="0">
        <dgm:presLayoutVars>
          <dgm:animLvl val="lvl"/>
          <dgm:resizeHandles val="exact"/>
        </dgm:presLayoutVars>
      </dgm:prSet>
      <dgm:spPr/>
    </dgm:pt>
    <dgm:pt modelId="{EA98418A-D3C8-41D2-B98C-9C51C87AB4BF}" type="pres">
      <dgm:prSet presAssocID="{D6BE8405-4CE3-4472-93E9-5095F8A57A19}" presName="parentText" presStyleLbl="node1" presStyleIdx="0" presStyleCnt="3">
        <dgm:presLayoutVars>
          <dgm:chMax val="0"/>
          <dgm:bulletEnabled val="1"/>
        </dgm:presLayoutVars>
      </dgm:prSet>
      <dgm:spPr/>
    </dgm:pt>
    <dgm:pt modelId="{48AC04CC-FDCA-44AE-9136-22FAD0E74BC7}" type="pres">
      <dgm:prSet presAssocID="{D6BE8405-4CE3-4472-93E9-5095F8A57A19}" presName="childText" presStyleLbl="revTx" presStyleIdx="0" presStyleCnt="3">
        <dgm:presLayoutVars>
          <dgm:bulletEnabled val="1"/>
        </dgm:presLayoutVars>
      </dgm:prSet>
      <dgm:spPr/>
    </dgm:pt>
    <dgm:pt modelId="{272363CE-3C1B-45E4-B013-5C46DA22A11C}" type="pres">
      <dgm:prSet presAssocID="{10202785-F282-4481-A560-B702706ECFA1}" presName="parentText" presStyleLbl="node1" presStyleIdx="1" presStyleCnt="3" custLinFactNeighborX="-4467">
        <dgm:presLayoutVars>
          <dgm:chMax val="0"/>
          <dgm:bulletEnabled val="1"/>
        </dgm:presLayoutVars>
      </dgm:prSet>
      <dgm:spPr/>
    </dgm:pt>
    <dgm:pt modelId="{9C5212C7-2CE0-40B2-9FBA-AD763FAA1316}" type="pres">
      <dgm:prSet presAssocID="{10202785-F282-4481-A560-B702706ECFA1}" presName="childText" presStyleLbl="revTx" presStyleIdx="1" presStyleCnt="3">
        <dgm:presLayoutVars>
          <dgm:bulletEnabled val="1"/>
        </dgm:presLayoutVars>
      </dgm:prSet>
      <dgm:spPr/>
    </dgm:pt>
    <dgm:pt modelId="{E1DBA4A1-8C2A-4827-8615-FE3AAD083B7A}" type="pres">
      <dgm:prSet presAssocID="{AC500C4B-B3E1-404E-8DF7-FC2C5BD218C8}" presName="parentText" presStyleLbl="node1" presStyleIdx="2" presStyleCnt="3">
        <dgm:presLayoutVars>
          <dgm:chMax val="0"/>
          <dgm:bulletEnabled val="1"/>
        </dgm:presLayoutVars>
      </dgm:prSet>
      <dgm:spPr/>
    </dgm:pt>
    <dgm:pt modelId="{EA7CEBE4-F5ED-4D70-AD8E-3836C6589BC4}" type="pres">
      <dgm:prSet presAssocID="{AC500C4B-B3E1-404E-8DF7-FC2C5BD218C8}" presName="childText" presStyleLbl="revTx" presStyleIdx="2" presStyleCnt="3">
        <dgm:presLayoutVars>
          <dgm:bulletEnabled val="1"/>
        </dgm:presLayoutVars>
      </dgm:prSet>
      <dgm:spPr/>
    </dgm:pt>
  </dgm:ptLst>
  <dgm:cxnLst>
    <dgm:cxn modelId="{DA06E902-E225-4CA1-96CA-89EE843FD2C5}" type="presOf" srcId="{C0CC8098-F98A-40CF-818E-C975548B351B}" destId="{796FED4B-6F92-4315-B20E-1C6860142C1F}" srcOrd="0" destOrd="0" presId="urn:microsoft.com/office/officeart/2005/8/layout/vList2"/>
    <dgm:cxn modelId="{81C18C08-2B56-4DAB-9D38-A68D8B8EE403}" type="presOf" srcId="{0943CBEE-97F1-4C2E-9FEE-EAEE7D9ABD85}" destId="{EA7CEBE4-F5ED-4D70-AD8E-3836C6589BC4}" srcOrd="0" destOrd="0" presId="urn:microsoft.com/office/officeart/2005/8/layout/vList2"/>
    <dgm:cxn modelId="{300E492B-6AC3-4431-BF57-F68099E962F4}" srcId="{C0CC8098-F98A-40CF-818E-C975548B351B}" destId="{10202785-F282-4481-A560-B702706ECFA1}" srcOrd="1" destOrd="0" parTransId="{7C452D8C-D7D8-474D-AD3B-6A523F0C8DF4}" sibTransId="{E8F5C220-EEB6-4260-8506-C4DCDCDA73BB}"/>
    <dgm:cxn modelId="{B482773A-EFE2-423E-9567-7E22368C415B}" type="presOf" srcId="{AC500C4B-B3E1-404E-8DF7-FC2C5BD218C8}" destId="{E1DBA4A1-8C2A-4827-8615-FE3AAD083B7A}" srcOrd="0" destOrd="0" presId="urn:microsoft.com/office/officeart/2005/8/layout/vList2"/>
    <dgm:cxn modelId="{8E7EF53F-4EE1-414B-9EE4-5A1EA4C15E70}" srcId="{10202785-F282-4481-A560-B702706ECFA1}" destId="{31C18334-183E-484D-9E4E-03D2D72F2886}" srcOrd="0" destOrd="0" parTransId="{37AD9CA8-1532-4199-ABE6-6E486F82FA88}" sibTransId="{6BC6EAE6-CFA8-4FEB-8E9A-13B87AC20133}"/>
    <dgm:cxn modelId="{3C561845-AD7D-4927-BFB9-5386C2AC376A}" srcId="{D6BE8405-4CE3-4472-93E9-5095F8A57A19}" destId="{148F7868-C776-49A0-9754-3FB0FD75EF7E}" srcOrd="0" destOrd="0" parTransId="{6810F384-AD4E-4489-9C97-07F57CCBED9A}" sibTransId="{97FB707E-5932-48CD-B2FA-B27D715F3746}"/>
    <dgm:cxn modelId="{A6CA3965-54A2-432B-9493-FFE8C340FBBE}" srcId="{C0CC8098-F98A-40CF-818E-C975548B351B}" destId="{AC500C4B-B3E1-404E-8DF7-FC2C5BD218C8}" srcOrd="2" destOrd="0" parTransId="{4FDDB684-8BD7-4A69-9D68-C96B7D9FA11C}" sibTransId="{849F3A98-99AA-420D-95DE-9A0CF3AD6875}"/>
    <dgm:cxn modelId="{1C89147B-2A9C-4A95-8795-B12549701F79}" type="presOf" srcId="{31C18334-183E-484D-9E4E-03D2D72F2886}" destId="{9C5212C7-2CE0-40B2-9FBA-AD763FAA1316}" srcOrd="0" destOrd="0" presId="urn:microsoft.com/office/officeart/2005/8/layout/vList2"/>
    <dgm:cxn modelId="{B67F058F-A29C-4350-80ED-1376FC893E15}" type="presOf" srcId="{D6BE8405-4CE3-4472-93E9-5095F8A57A19}" destId="{EA98418A-D3C8-41D2-B98C-9C51C87AB4BF}" srcOrd="0" destOrd="0" presId="urn:microsoft.com/office/officeart/2005/8/layout/vList2"/>
    <dgm:cxn modelId="{422A03AC-0590-46E8-BCD9-988E09C5E58D}" type="presOf" srcId="{10202785-F282-4481-A560-B702706ECFA1}" destId="{272363CE-3C1B-45E4-B013-5C46DA22A11C}" srcOrd="0" destOrd="0" presId="urn:microsoft.com/office/officeart/2005/8/layout/vList2"/>
    <dgm:cxn modelId="{343F6DB4-3CEA-4B5C-8CA5-D97B099E0CD2}" type="presOf" srcId="{148F7868-C776-49A0-9754-3FB0FD75EF7E}" destId="{48AC04CC-FDCA-44AE-9136-22FAD0E74BC7}" srcOrd="0" destOrd="0" presId="urn:microsoft.com/office/officeart/2005/8/layout/vList2"/>
    <dgm:cxn modelId="{79A484D7-5EC8-4B74-9CA3-92C0AC8E64CB}" srcId="{AC500C4B-B3E1-404E-8DF7-FC2C5BD218C8}" destId="{0943CBEE-97F1-4C2E-9FEE-EAEE7D9ABD85}" srcOrd="0" destOrd="0" parTransId="{BEB00384-7A4E-49B2-8933-4A96523DF4D4}" sibTransId="{B52E60FA-DD97-46A3-BA57-4707B4C85937}"/>
    <dgm:cxn modelId="{B9C56AE7-4DD4-4898-A702-880DC11DD5AF}" srcId="{C0CC8098-F98A-40CF-818E-C975548B351B}" destId="{D6BE8405-4CE3-4472-93E9-5095F8A57A19}" srcOrd="0" destOrd="0" parTransId="{B47060DD-37DB-40CF-B9A1-618F1E873D66}" sibTransId="{645E4DD6-F6B8-4872-B1E5-B02B9EA223EB}"/>
    <dgm:cxn modelId="{9194A2F7-3847-46CC-A0E2-6E71675B3081}" type="presParOf" srcId="{796FED4B-6F92-4315-B20E-1C6860142C1F}" destId="{EA98418A-D3C8-41D2-B98C-9C51C87AB4BF}" srcOrd="0" destOrd="0" presId="urn:microsoft.com/office/officeart/2005/8/layout/vList2"/>
    <dgm:cxn modelId="{5C118DE0-58B5-44D0-A437-87A4560BAE4C}" type="presParOf" srcId="{796FED4B-6F92-4315-B20E-1C6860142C1F}" destId="{48AC04CC-FDCA-44AE-9136-22FAD0E74BC7}" srcOrd="1" destOrd="0" presId="urn:microsoft.com/office/officeart/2005/8/layout/vList2"/>
    <dgm:cxn modelId="{208C8F6E-13CA-4CEB-B405-72DE4A0C3A3C}" type="presParOf" srcId="{796FED4B-6F92-4315-B20E-1C6860142C1F}" destId="{272363CE-3C1B-45E4-B013-5C46DA22A11C}" srcOrd="2" destOrd="0" presId="urn:microsoft.com/office/officeart/2005/8/layout/vList2"/>
    <dgm:cxn modelId="{65F9F912-C58E-4027-8367-4AF37B6EEBFF}" type="presParOf" srcId="{796FED4B-6F92-4315-B20E-1C6860142C1F}" destId="{9C5212C7-2CE0-40B2-9FBA-AD763FAA1316}" srcOrd="3" destOrd="0" presId="urn:microsoft.com/office/officeart/2005/8/layout/vList2"/>
    <dgm:cxn modelId="{5723C246-CEE6-4C7F-A601-537C99287182}" type="presParOf" srcId="{796FED4B-6F92-4315-B20E-1C6860142C1F}" destId="{E1DBA4A1-8C2A-4827-8615-FE3AAD083B7A}" srcOrd="4" destOrd="0" presId="urn:microsoft.com/office/officeart/2005/8/layout/vList2"/>
    <dgm:cxn modelId="{FC73B0B6-2103-4CD8-8EB2-24E6756DED21}" type="presParOf" srcId="{796FED4B-6F92-4315-B20E-1C6860142C1F}" destId="{EA7CEBE4-F5ED-4D70-AD8E-3836C6589BC4}"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E5EFC-58CB-4F8F-BE9B-333BF076FF1A}">
      <dsp:nvSpPr>
        <dsp:cNvPr id="0" name=""/>
        <dsp:cNvSpPr/>
      </dsp:nvSpPr>
      <dsp:spPr>
        <a:xfrm>
          <a:off x="0" y="30561"/>
          <a:ext cx="4250171"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AR" sz="2200" kern="1200" noProof="0" dirty="0"/>
            <a:t>Inteligencia Artificial</a:t>
          </a:r>
        </a:p>
      </dsp:txBody>
      <dsp:txXfrm>
        <a:off x="25759" y="56320"/>
        <a:ext cx="4198653" cy="476152"/>
      </dsp:txXfrm>
    </dsp:sp>
    <dsp:sp modelId="{867DCF73-9AD7-4452-BCB7-8C40C1335428}">
      <dsp:nvSpPr>
        <dsp:cNvPr id="0" name=""/>
        <dsp:cNvSpPr/>
      </dsp:nvSpPr>
      <dsp:spPr>
        <a:xfrm>
          <a:off x="0" y="558231"/>
          <a:ext cx="4250171" cy="1252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94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AR" sz="1700" kern="1200" dirty="0"/>
            <a:t>Cualquier técnica que usa computadoras para "imitar" la inteligencia humana, usando lógica, reglas if-then, arboles de decisión y machine learning incluido aprendizaje profundo</a:t>
          </a:r>
          <a:endParaRPr lang="en-US" sz="1700" kern="1200" dirty="0"/>
        </a:p>
      </dsp:txBody>
      <dsp:txXfrm>
        <a:off x="0" y="558231"/>
        <a:ext cx="4250171" cy="1252350"/>
      </dsp:txXfrm>
    </dsp:sp>
    <dsp:sp modelId="{4210CE13-65DE-4407-8006-122B132F8055}">
      <dsp:nvSpPr>
        <dsp:cNvPr id="0" name=""/>
        <dsp:cNvSpPr/>
      </dsp:nvSpPr>
      <dsp:spPr>
        <a:xfrm>
          <a:off x="0" y="1810581"/>
          <a:ext cx="4250171"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AR" sz="2200" kern="1200" dirty="0"/>
            <a:t>Machine Learning</a:t>
          </a:r>
        </a:p>
      </dsp:txBody>
      <dsp:txXfrm>
        <a:off x="25759" y="1836340"/>
        <a:ext cx="4198653" cy="476152"/>
      </dsp:txXfrm>
    </dsp:sp>
    <dsp:sp modelId="{F2E76780-312C-4B19-BE83-598AABEB9691}">
      <dsp:nvSpPr>
        <dsp:cNvPr id="0" name=""/>
        <dsp:cNvSpPr/>
      </dsp:nvSpPr>
      <dsp:spPr>
        <a:xfrm>
          <a:off x="0" y="2338251"/>
          <a:ext cx="4250171" cy="1024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94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AR" sz="1700" kern="1200" dirty="0"/>
            <a:t>Un subconjunto de IA que incluye técnicas estadísticas que mejoran la capacidad de IA en base a experiencia y datos, esa categórica incluye machine learning</a:t>
          </a:r>
        </a:p>
      </dsp:txBody>
      <dsp:txXfrm>
        <a:off x="0" y="2338251"/>
        <a:ext cx="4250171" cy="1024650"/>
      </dsp:txXfrm>
    </dsp:sp>
    <dsp:sp modelId="{8EEDC2A5-4297-41DC-A813-9E79EA7EE813}">
      <dsp:nvSpPr>
        <dsp:cNvPr id="0" name=""/>
        <dsp:cNvSpPr/>
      </dsp:nvSpPr>
      <dsp:spPr>
        <a:xfrm>
          <a:off x="0" y="3362901"/>
          <a:ext cx="4250171"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AR" sz="2200" kern="1200" dirty="0"/>
            <a:t>Aprendizaje Profundo</a:t>
          </a:r>
        </a:p>
      </dsp:txBody>
      <dsp:txXfrm>
        <a:off x="25759" y="3388660"/>
        <a:ext cx="4198653" cy="476152"/>
      </dsp:txXfrm>
    </dsp:sp>
    <dsp:sp modelId="{8A9F009B-372A-400A-A8E8-2FD63B7055D7}">
      <dsp:nvSpPr>
        <dsp:cNvPr id="0" name=""/>
        <dsp:cNvSpPr/>
      </dsp:nvSpPr>
      <dsp:spPr>
        <a:xfrm>
          <a:off x="0" y="3890571"/>
          <a:ext cx="4250171" cy="173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94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AR" sz="1700" kern="1200" dirty="0"/>
            <a:t>El subconjunto de machine learning que se compone de algoritmos que permiten auto entrenarse para realizar tareas reservadas naturalmente a humanos. Como el reconocimiento de voz e imagen, por exponer redes neuronales multi capa a extensas cantidades de datos</a:t>
          </a:r>
        </a:p>
      </dsp:txBody>
      <dsp:txXfrm>
        <a:off x="0" y="3890571"/>
        <a:ext cx="4250171" cy="1730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418A-D3C8-41D2-B98C-9C51C87AB4BF}">
      <dsp:nvSpPr>
        <dsp:cNvPr id="0" name=""/>
        <dsp:cNvSpPr/>
      </dsp:nvSpPr>
      <dsp:spPr>
        <a:xfrm>
          <a:off x="0" y="139656"/>
          <a:ext cx="4470862"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AR" sz="2200" b="0" i="0" kern="1200" noProof="0" dirty="0">
              <a:solidFill>
                <a:schemeClr val="bg1"/>
              </a:solidFill>
              <a:effectLst/>
            </a:rPr>
            <a:t>Aprendizaje Supervisado</a:t>
          </a:r>
          <a:endParaRPr lang="es-AR" sz="2200" b="0" kern="1200" noProof="0" dirty="0">
            <a:solidFill>
              <a:schemeClr val="bg1"/>
            </a:solidFill>
          </a:endParaRPr>
        </a:p>
      </dsp:txBody>
      <dsp:txXfrm>
        <a:off x="25759" y="165415"/>
        <a:ext cx="4419344" cy="476152"/>
      </dsp:txXfrm>
    </dsp:sp>
    <dsp:sp modelId="{48AC04CC-FDCA-44AE-9136-22FAD0E74BC7}">
      <dsp:nvSpPr>
        <dsp:cNvPr id="0" name=""/>
        <dsp:cNvSpPr/>
      </dsp:nvSpPr>
      <dsp:spPr>
        <a:xfrm>
          <a:off x="0" y="667326"/>
          <a:ext cx="4470862" cy="1024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5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b="0" i="0" kern="1200" dirty="0">
              <a:solidFill>
                <a:srgbClr val="292929"/>
              </a:solidFill>
              <a:effectLst/>
            </a:rPr>
            <a:t>Se refiere a un tipo de modelos de Machine Learning que se entrenan con un conjunto de ejemplos en los que los resultados de salida son conocidos.</a:t>
          </a:r>
        </a:p>
      </dsp:txBody>
      <dsp:txXfrm>
        <a:off x="0" y="667326"/>
        <a:ext cx="4470862" cy="1024650"/>
      </dsp:txXfrm>
    </dsp:sp>
    <dsp:sp modelId="{272363CE-3C1B-45E4-B013-5C46DA22A11C}">
      <dsp:nvSpPr>
        <dsp:cNvPr id="0" name=""/>
        <dsp:cNvSpPr/>
      </dsp:nvSpPr>
      <dsp:spPr>
        <a:xfrm>
          <a:off x="0" y="1691977"/>
          <a:ext cx="4470862"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AR" sz="2200" b="0" i="0" kern="1200" noProof="0" dirty="0">
              <a:solidFill>
                <a:schemeClr val="bg1"/>
              </a:solidFill>
              <a:effectLst/>
            </a:rPr>
            <a:t>Aprendizaje No Supervisado</a:t>
          </a:r>
        </a:p>
      </dsp:txBody>
      <dsp:txXfrm>
        <a:off x="25759" y="1717736"/>
        <a:ext cx="4419344" cy="476152"/>
      </dsp:txXfrm>
    </dsp:sp>
    <dsp:sp modelId="{9C5212C7-2CE0-40B2-9FBA-AD763FAA1316}">
      <dsp:nvSpPr>
        <dsp:cNvPr id="0" name=""/>
        <dsp:cNvSpPr/>
      </dsp:nvSpPr>
      <dsp:spPr>
        <a:xfrm>
          <a:off x="0" y="2219647"/>
          <a:ext cx="4470862" cy="1024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5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b="0" i="0" kern="1200" dirty="0">
              <a:solidFill>
                <a:srgbClr val="292929"/>
              </a:solidFill>
              <a:effectLst/>
            </a:rPr>
            <a:t>El objetivo será la extracción de información significativa, sin la referencia de variables de salida conocidas, y mediante la exploración de la estructura de datos sin etiquetar.</a:t>
          </a:r>
        </a:p>
      </dsp:txBody>
      <dsp:txXfrm>
        <a:off x="0" y="2219647"/>
        <a:ext cx="4470862" cy="1024650"/>
      </dsp:txXfrm>
    </dsp:sp>
    <dsp:sp modelId="{E1DBA4A1-8C2A-4827-8615-FE3AAD083B7A}">
      <dsp:nvSpPr>
        <dsp:cNvPr id="0" name=""/>
        <dsp:cNvSpPr/>
      </dsp:nvSpPr>
      <dsp:spPr>
        <a:xfrm>
          <a:off x="0" y="3244297"/>
          <a:ext cx="4470862"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AR" sz="2200" b="0" i="0" kern="1200" noProof="0" dirty="0">
              <a:solidFill>
                <a:schemeClr val="bg1"/>
              </a:solidFill>
              <a:effectLst/>
            </a:rPr>
            <a:t>Aprendizaje reforzado</a:t>
          </a:r>
        </a:p>
      </dsp:txBody>
      <dsp:txXfrm>
        <a:off x="25759" y="3270056"/>
        <a:ext cx="4419344" cy="476152"/>
      </dsp:txXfrm>
    </dsp:sp>
    <dsp:sp modelId="{EA7CEBE4-F5ED-4D70-AD8E-3836C6589BC4}">
      <dsp:nvSpPr>
        <dsp:cNvPr id="0" name=""/>
        <dsp:cNvSpPr/>
      </dsp:nvSpPr>
      <dsp:spPr>
        <a:xfrm>
          <a:off x="0" y="3771967"/>
          <a:ext cx="4470862" cy="173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5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b="0" i="0" kern="1200" dirty="0">
              <a:solidFill>
                <a:srgbClr val="292929"/>
              </a:solidFill>
              <a:effectLst/>
            </a:rPr>
            <a:t>El objetivo es construir un modelo con un agente que mejora su rendimiento, basándose en la recompensa obtenida del entorno con cada interacción que se realiza. La recompensa es una medida de lo correcta que ha sido una acción para obtener un objetivo determinado.</a:t>
          </a:r>
          <a:endParaRPr lang="en-US" sz="1700" kern="1200" dirty="0"/>
        </a:p>
      </dsp:txBody>
      <dsp:txXfrm>
        <a:off x="0" y="3771967"/>
        <a:ext cx="4470862" cy="17305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B4E29-1F25-45E4-8DF9-34090172298C}" type="datetimeFigureOut">
              <a:rPr lang="en-US" smtClean="0"/>
              <a:t>6/22/2020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4A9E9-FCDE-4228-918D-E8A24DC326C2}" type="slidenum">
              <a:rPr lang="en-US" smtClean="0"/>
              <a:t>‹#›</a:t>
            </a:fld>
            <a:endParaRPr lang="en-US"/>
          </a:p>
        </p:txBody>
      </p:sp>
    </p:spTree>
    <p:extLst>
      <p:ext uri="{BB962C8B-B14F-4D97-AF65-F5344CB8AC3E}">
        <p14:creationId xmlns:p14="http://schemas.microsoft.com/office/powerpoint/2010/main" val="854194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24A9E9-FCDE-4228-918D-E8A24DC326C2}" type="slidenum">
              <a:rPr lang="en-US" smtClean="0"/>
              <a:t>2</a:t>
            </a:fld>
            <a:endParaRPr lang="en-US"/>
          </a:p>
        </p:txBody>
      </p:sp>
    </p:spTree>
    <p:extLst>
      <p:ext uri="{BB962C8B-B14F-4D97-AF65-F5344CB8AC3E}">
        <p14:creationId xmlns:p14="http://schemas.microsoft.com/office/powerpoint/2010/main" val="238299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24A9E9-FCDE-4228-918D-E8A24DC326C2}" type="slidenum">
              <a:rPr lang="en-US" smtClean="0"/>
              <a:t>3</a:t>
            </a:fld>
            <a:endParaRPr lang="en-US"/>
          </a:p>
        </p:txBody>
      </p:sp>
    </p:spTree>
    <p:extLst>
      <p:ext uri="{BB962C8B-B14F-4D97-AF65-F5344CB8AC3E}">
        <p14:creationId xmlns:p14="http://schemas.microsoft.com/office/powerpoint/2010/main" val="238299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noProof="0" dirty="0"/>
          </a:p>
        </p:txBody>
      </p:sp>
      <p:sp>
        <p:nvSpPr>
          <p:cNvPr id="4" name="Slide Number Placeholder 3"/>
          <p:cNvSpPr>
            <a:spLocks noGrp="1"/>
          </p:cNvSpPr>
          <p:nvPr>
            <p:ph type="sldNum" sz="quarter" idx="5"/>
          </p:nvPr>
        </p:nvSpPr>
        <p:spPr/>
        <p:txBody>
          <a:bodyPr/>
          <a:lstStyle/>
          <a:p>
            <a:fld id="{4024A9E9-FCDE-4228-918D-E8A24DC326C2}" type="slidenum">
              <a:rPr lang="en-US" smtClean="0"/>
              <a:t>4</a:t>
            </a:fld>
            <a:endParaRPr lang="en-US"/>
          </a:p>
        </p:txBody>
      </p:sp>
    </p:spTree>
    <p:extLst>
      <p:ext uri="{BB962C8B-B14F-4D97-AF65-F5344CB8AC3E}">
        <p14:creationId xmlns:p14="http://schemas.microsoft.com/office/powerpoint/2010/main" val="3683832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24A9E9-FCDE-4228-918D-E8A24DC326C2}" type="slidenum">
              <a:rPr lang="en-US" smtClean="0"/>
              <a:t>11</a:t>
            </a:fld>
            <a:endParaRPr lang="en-US"/>
          </a:p>
        </p:txBody>
      </p:sp>
    </p:spTree>
    <p:extLst>
      <p:ext uri="{BB962C8B-B14F-4D97-AF65-F5344CB8AC3E}">
        <p14:creationId xmlns:p14="http://schemas.microsoft.com/office/powerpoint/2010/main" val="3070019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24A9E9-FCDE-4228-918D-E8A24DC326C2}" type="slidenum">
              <a:rPr lang="en-US" smtClean="0"/>
              <a:t>12</a:t>
            </a:fld>
            <a:endParaRPr lang="en-US"/>
          </a:p>
        </p:txBody>
      </p:sp>
    </p:spTree>
    <p:extLst>
      <p:ext uri="{BB962C8B-B14F-4D97-AF65-F5344CB8AC3E}">
        <p14:creationId xmlns:p14="http://schemas.microsoft.com/office/powerpoint/2010/main" val="1091914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853183-E962-45DB-AED7-29BF3FE93141}" type="datetimeFigureOut">
              <a:rPr lang="en-US" smtClean="0"/>
              <a:t>6/22/2020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ext uri="{BB962C8B-B14F-4D97-AF65-F5344CB8AC3E}">
        <p14:creationId xmlns:p14="http://schemas.microsoft.com/office/powerpoint/2010/main" val="271733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73182" y="1014883"/>
            <a:ext cx="11830396" cy="53692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5853183-E962-45DB-AED7-29BF3FE93141}" type="datetimeFigureOut">
              <a:rPr lang="en-US" smtClean="0"/>
              <a:t>6/22/2020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Tree>
    <p:extLst>
      <p:ext uri="{BB962C8B-B14F-4D97-AF65-F5344CB8AC3E}">
        <p14:creationId xmlns:p14="http://schemas.microsoft.com/office/powerpoint/2010/main" val="2833234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853183-E962-45DB-AED7-29BF3FE93141}" type="datetimeFigureOut">
              <a:rPr lang="en-US" smtClean="0"/>
              <a:t>6/22/2020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D51A9-AB5D-437D-B2A4-74923C9EE8D1}" type="slidenum">
              <a:rPr lang="en-US" smtClean="0"/>
              <a:t>‹#›</a:t>
            </a:fld>
            <a:endParaRPr lang="en-US"/>
          </a:p>
        </p:txBody>
      </p:sp>
      <p:sp>
        <p:nvSpPr>
          <p:cNvPr id="7" name="Title 1">
            <a:extLst>
              <a:ext uri="{FF2B5EF4-FFF2-40B4-BE49-F238E27FC236}">
                <a16:creationId xmlns:a16="http://schemas.microsoft.com/office/drawing/2014/main" id="{C889F35D-92EE-462A-81F4-64B1CD5C778B}"/>
              </a:ext>
            </a:extLst>
          </p:cNvPr>
          <p:cNvSpPr>
            <a:spLocks noGrp="1"/>
          </p:cNvSpPr>
          <p:nvPr>
            <p:ph type="title"/>
          </p:nvPr>
        </p:nvSpPr>
        <p:spPr>
          <a:xfrm>
            <a:off x="1228436" y="1865745"/>
            <a:ext cx="9411855" cy="2299855"/>
          </a:xfrm>
        </p:spPr>
        <p:txBody>
          <a:bodyPr/>
          <a:lstStyle/>
          <a:p>
            <a:r>
              <a:rPr lang="en-US" dirty="0"/>
              <a:t>Click to edit Master title style</a:t>
            </a:r>
          </a:p>
        </p:txBody>
      </p:sp>
    </p:spTree>
    <p:extLst>
      <p:ext uri="{BB962C8B-B14F-4D97-AF65-F5344CB8AC3E}">
        <p14:creationId xmlns:p14="http://schemas.microsoft.com/office/powerpoint/2010/main" val="2525715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73181" y="861348"/>
            <a:ext cx="5803670" cy="54230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853183-E962-45DB-AED7-29BF3FE93141}" type="datetimeFigureOut">
              <a:rPr lang="en-US" smtClean="0"/>
              <a:t>6/22/2020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D51A9-AB5D-437D-B2A4-74923C9EE8D1}" type="slidenum">
              <a:rPr lang="en-US" smtClean="0"/>
              <a:t>‹#›</a:t>
            </a:fld>
            <a:endParaRPr lang="en-US"/>
          </a:p>
        </p:txBody>
      </p:sp>
      <p:sp>
        <p:nvSpPr>
          <p:cNvPr id="8" name="Content Placeholder 2">
            <a:extLst>
              <a:ext uri="{FF2B5EF4-FFF2-40B4-BE49-F238E27FC236}">
                <a16:creationId xmlns:a16="http://schemas.microsoft.com/office/drawing/2014/main" id="{4B07A21E-42D4-4EFF-A940-28EF57131077}"/>
              </a:ext>
            </a:extLst>
          </p:cNvPr>
          <p:cNvSpPr>
            <a:spLocks noGrp="1"/>
          </p:cNvSpPr>
          <p:nvPr>
            <p:ph sz="half" idx="13"/>
          </p:nvPr>
        </p:nvSpPr>
        <p:spPr>
          <a:xfrm>
            <a:off x="6152802" y="861347"/>
            <a:ext cx="5803669" cy="54230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04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853183-E962-45DB-AED7-29BF3FE93141}" type="datetimeFigureOut">
              <a:rPr lang="en-US" smtClean="0"/>
              <a:t>6/22/2020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D51A9-AB5D-437D-B2A4-74923C9EE8D1}" type="slidenum">
              <a:rPr lang="en-US" smtClean="0"/>
              <a:t>‹#›</a:t>
            </a:fld>
            <a:endParaRPr lang="en-US"/>
          </a:p>
        </p:txBody>
      </p:sp>
    </p:spTree>
    <p:extLst>
      <p:ext uri="{BB962C8B-B14F-4D97-AF65-F5344CB8AC3E}">
        <p14:creationId xmlns:p14="http://schemas.microsoft.com/office/powerpoint/2010/main" val="359082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258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p>
        </p:txBody>
      </p:sp>
    </p:spTree>
    <p:extLst>
      <p:ext uri="{BB962C8B-B14F-4D97-AF65-F5344CB8AC3E}">
        <p14:creationId xmlns:p14="http://schemas.microsoft.com/office/powerpoint/2010/main" val="1848214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3182" y="114849"/>
            <a:ext cx="7547956" cy="717951"/>
          </a:xfrm>
          <a:prstGeom prst="rect">
            <a:avLst/>
          </a:prstGeom>
          <a:solidFill>
            <a:srgbClr val="75AADB"/>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73182" y="897129"/>
            <a:ext cx="11830396" cy="548704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73182" y="6489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53183-E962-45DB-AED7-29BF3FE93141}" type="datetimeFigureOut">
              <a:rPr lang="en-US" smtClean="0"/>
              <a:t>6/22/2020</a:t>
            </a:fld>
            <a:endParaRPr lang="en-US"/>
          </a:p>
        </p:txBody>
      </p:sp>
      <p:sp>
        <p:nvSpPr>
          <p:cNvPr id="5" name="Footer Placeholder 4"/>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275618"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D51A9-AB5D-437D-B2A4-74923C9EE8D1}" type="slidenum">
              <a:rPr lang="en-US" smtClean="0"/>
              <a:t>‹#›</a:t>
            </a:fld>
            <a:endParaRPr lang="en-US"/>
          </a:p>
        </p:txBody>
      </p:sp>
    </p:spTree>
    <p:extLst>
      <p:ext uri="{BB962C8B-B14F-4D97-AF65-F5344CB8AC3E}">
        <p14:creationId xmlns:p14="http://schemas.microsoft.com/office/powerpoint/2010/main" val="2459966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3600" b="0"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mailto:ariel.levy@smartbi.com.ar" TargetMode="External"/><Relationship Id="rId5" Type="http://schemas.openxmlformats.org/officeDocument/2006/relationships/hyperlink" Target="https://www.smartbi.com.ar/" TargetMode="External"/><Relationship Id="rId10" Type="http://schemas.openxmlformats.org/officeDocument/2006/relationships/image" Target="../media/image8.png"/><Relationship Id="rId4" Type="http://schemas.openxmlformats.org/officeDocument/2006/relationships/image" Target="../media/image4.JP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machine-learning/how-to-monitor-datasets" TargetMode="External"/><Relationship Id="rId3" Type="http://schemas.openxmlformats.org/officeDocument/2006/relationships/hyperlink" Target="https://docs.microsoft.com/en-us/azure/machine-learning/concept-compute-target#train" TargetMode="External"/><Relationship Id="rId7" Type="http://schemas.openxmlformats.org/officeDocument/2006/relationships/hyperlink" Target="https://docs.microsoft.com/en-us/azure/machine-learning/concept-automated-ml" TargetMode="External"/><Relationship Id="rId2" Type="http://schemas.openxmlformats.org/officeDocument/2006/relationships/hyperlink" Target="https://docs.microsoft.com/en-us/azure/machine-learning/concept-designer" TargetMode="External"/><Relationship Id="rId1" Type="http://schemas.openxmlformats.org/officeDocument/2006/relationships/slideLayout" Target="../slideLayouts/slideLayout2.xml"/><Relationship Id="rId6" Type="http://schemas.openxmlformats.org/officeDocument/2006/relationships/hyperlink" Target="https://docs.microsoft.com/en-us/azure/machine-learning/concept-model-management-and-deployment" TargetMode="External"/><Relationship Id="rId5" Type="http://schemas.openxmlformats.org/officeDocument/2006/relationships/hyperlink" Target="https://docs.microsoft.com/en-us/azure/machine-learning/concept-ml-pipelines" TargetMode="External"/><Relationship Id="rId4" Type="http://schemas.openxmlformats.org/officeDocument/2006/relationships/hyperlink" Target="https://docs.microsoft.com/en-us/azure/machine-learning/concept-compute-target#deplo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owerbi.microsoft.com/en-us/blog/power-bi-azure-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ml.azure.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8AFBC1-EA53-4570-BEF1-65D52B881CA8}"/>
              </a:ext>
            </a:extLst>
          </p:cNvPr>
          <p:cNvPicPr>
            <a:picLocks noChangeAspect="1"/>
          </p:cNvPicPr>
          <p:nvPr/>
        </p:nvPicPr>
        <p:blipFill>
          <a:blip r:embed="rId3"/>
          <a:stretch>
            <a:fillRect/>
          </a:stretch>
        </p:blipFill>
        <p:spPr>
          <a:xfrm>
            <a:off x="8556526" y="5662513"/>
            <a:ext cx="3019425" cy="981075"/>
          </a:xfrm>
          <a:prstGeom prst="rect">
            <a:avLst/>
          </a:prstGeom>
        </p:spPr>
      </p:pic>
      <p:sp>
        <p:nvSpPr>
          <p:cNvPr id="2" name="Title 1">
            <a:extLst>
              <a:ext uri="{FF2B5EF4-FFF2-40B4-BE49-F238E27FC236}">
                <a16:creationId xmlns:a16="http://schemas.microsoft.com/office/drawing/2014/main" id="{F5CCEDF3-49A9-4B9A-B034-D1C361C54A77}"/>
              </a:ext>
            </a:extLst>
          </p:cNvPr>
          <p:cNvSpPr>
            <a:spLocks noGrp="1"/>
          </p:cNvSpPr>
          <p:nvPr>
            <p:ph type="title"/>
          </p:nvPr>
        </p:nvSpPr>
        <p:spPr>
          <a:xfrm>
            <a:off x="289626" y="295824"/>
            <a:ext cx="6060684" cy="1593826"/>
          </a:xfrm>
        </p:spPr>
        <p:txBody>
          <a:bodyPr>
            <a:noAutofit/>
          </a:bodyPr>
          <a:lstStyle/>
          <a:p>
            <a:r>
              <a:rPr lang="en-US" sz="4800" b="1" dirty="0">
                <a:latin typeface="Open Sans Condensed" panose="020B0806030504020204" pitchFamily="34" charset="0"/>
                <a:ea typeface="Open Sans Condensed" panose="020B0806030504020204" pitchFamily="34" charset="0"/>
                <a:cs typeface="Open Sans Condensed" panose="020B0806030504020204" pitchFamily="34" charset="0"/>
              </a:rPr>
              <a:t>Power BI &amp;</a:t>
            </a:r>
            <a:br>
              <a:rPr lang="en-US" sz="4800" b="1" dirty="0">
                <a:latin typeface="Open Sans Condensed" panose="020B0806030504020204" pitchFamily="34" charset="0"/>
                <a:ea typeface="Open Sans Condensed" panose="020B0806030504020204" pitchFamily="34" charset="0"/>
                <a:cs typeface="Open Sans Condensed" panose="020B0806030504020204" pitchFamily="34" charset="0"/>
              </a:rPr>
            </a:br>
            <a:r>
              <a:rPr lang="en-US" sz="4800" b="1" dirty="0">
                <a:latin typeface="Open Sans Condensed" panose="020B0806030504020204" pitchFamily="34" charset="0"/>
                <a:ea typeface="Open Sans Condensed" panose="020B0806030504020204" pitchFamily="34" charset="0"/>
                <a:cs typeface="Open Sans Condensed" panose="020B0806030504020204" pitchFamily="34" charset="0"/>
              </a:rPr>
              <a:t>Machine Learning</a:t>
            </a:r>
          </a:p>
        </p:txBody>
      </p:sp>
      <p:pic>
        <p:nvPicPr>
          <p:cNvPr id="5" name="Content Placeholder 4" descr="A close up of an animal&#10;&#10;Description automatically generated">
            <a:extLst>
              <a:ext uri="{FF2B5EF4-FFF2-40B4-BE49-F238E27FC236}">
                <a16:creationId xmlns:a16="http://schemas.microsoft.com/office/drawing/2014/main" id="{9B72FE0D-C222-463F-AA15-4E579C43094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46291" y="1841170"/>
            <a:ext cx="4906521" cy="3791403"/>
          </a:xfrm>
        </p:spPr>
      </p:pic>
      <p:sp>
        <p:nvSpPr>
          <p:cNvPr id="3" name="Isosceles Triangle 2">
            <a:extLst>
              <a:ext uri="{FF2B5EF4-FFF2-40B4-BE49-F238E27FC236}">
                <a16:creationId xmlns:a16="http://schemas.microsoft.com/office/drawing/2014/main" id="{FCEC03ED-648E-4F42-9167-08662BC27DAE}"/>
              </a:ext>
            </a:extLst>
          </p:cNvPr>
          <p:cNvSpPr/>
          <p:nvPr/>
        </p:nvSpPr>
        <p:spPr>
          <a:xfrm>
            <a:off x="4558024" y="0"/>
            <a:ext cx="7773164" cy="6858000"/>
          </a:xfrm>
          <a:custGeom>
            <a:avLst/>
            <a:gdLst>
              <a:gd name="connsiteX0" fmla="*/ 0 w 7282078"/>
              <a:gd name="connsiteY0" fmla="*/ 6858000 h 6858000"/>
              <a:gd name="connsiteX1" fmla="*/ 3641039 w 7282078"/>
              <a:gd name="connsiteY1" fmla="*/ 0 h 6858000"/>
              <a:gd name="connsiteX2" fmla="*/ 7282078 w 7282078"/>
              <a:gd name="connsiteY2" fmla="*/ 6858000 h 6858000"/>
              <a:gd name="connsiteX3" fmla="*/ 0 w 7282078"/>
              <a:gd name="connsiteY3" fmla="*/ 6858000 h 6858000"/>
              <a:gd name="connsiteX0" fmla="*/ 0 w 7290250"/>
              <a:gd name="connsiteY0" fmla="*/ 6866389 h 6866389"/>
              <a:gd name="connsiteX1" fmla="*/ 7290250 w 7290250"/>
              <a:gd name="connsiteY1" fmla="*/ 0 h 6866389"/>
              <a:gd name="connsiteX2" fmla="*/ 7282078 w 7290250"/>
              <a:gd name="connsiteY2" fmla="*/ 6866389 h 6866389"/>
              <a:gd name="connsiteX3" fmla="*/ 0 w 7290250"/>
              <a:gd name="connsiteY3" fmla="*/ 6866389 h 6866389"/>
              <a:gd name="connsiteX0" fmla="*/ 0 w 7290250"/>
              <a:gd name="connsiteY0" fmla="*/ 6869985 h 6869985"/>
              <a:gd name="connsiteX1" fmla="*/ 7290250 w 7290250"/>
              <a:gd name="connsiteY1" fmla="*/ 3596 h 6869985"/>
              <a:gd name="connsiteX2" fmla="*/ 7282078 w 7290250"/>
              <a:gd name="connsiteY2" fmla="*/ 6869985 h 6869985"/>
              <a:gd name="connsiteX3" fmla="*/ 0 w 7290250"/>
              <a:gd name="connsiteY3" fmla="*/ 6869985 h 6869985"/>
              <a:gd name="connsiteX0" fmla="*/ 0 w 7290250"/>
              <a:gd name="connsiteY0" fmla="*/ 6869985 h 6869985"/>
              <a:gd name="connsiteX1" fmla="*/ 7290250 w 7290250"/>
              <a:gd name="connsiteY1" fmla="*/ 3596 h 6869985"/>
              <a:gd name="connsiteX2" fmla="*/ 7282078 w 7290250"/>
              <a:gd name="connsiteY2" fmla="*/ 6869985 h 6869985"/>
              <a:gd name="connsiteX3" fmla="*/ 0 w 7290250"/>
              <a:gd name="connsiteY3" fmla="*/ 6869985 h 6869985"/>
              <a:gd name="connsiteX0" fmla="*/ 0 w 7290250"/>
              <a:gd name="connsiteY0" fmla="*/ 6869985 h 6869985"/>
              <a:gd name="connsiteX1" fmla="*/ 7290250 w 7290250"/>
              <a:gd name="connsiteY1" fmla="*/ 3596 h 6869985"/>
              <a:gd name="connsiteX2" fmla="*/ 5788153 w 7290250"/>
              <a:gd name="connsiteY2" fmla="*/ 4353287 h 6869985"/>
              <a:gd name="connsiteX3" fmla="*/ 0 w 7290250"/>
              <a:gd name="connsiteY3" fmla="*/ 6869985 h 6869985"/>
              <a:gd name="connsiteX0" fmla="*/ 0 w 7946312"/>
              <a:gd name="connsiteY0" fmla="*/ 7280765 h 7280765"/>
              <a:gd name="connsiteX1" fmla="*/ 7946312 w 7946312"/>
              <a:gd name="connsiteY1" fmla="*/ 3315 h 7280765"/>
              <a:gd name="connsiteX2" fmla="*/ 5788153 w 7946312"/>
              <a:gd name="connsiteY2" fmla="*/ 4764067 h 7280765"/>
              <a:gd name="connsiteX3" fmla="*/ 0 w 7946312"/>
              <a:gd name="connsiteY3" fmla="*/ 7280765 h 7280765"/>
              <a:gd name="connsiteX0" fmla="*/ 0 w 7946312"/>
              <a:gd name="connsiteY0" fmla="*/ 7280765 h 7280765"/>
              <a:gd name="connsiteX1" fmla="*/ 7946312 w 7946312"/>
              <a:gd name="connsiteY1" fmla="*/ 3315 h 7280765"/>
              <a:gd name="connsiteX2" fmla="*/ 7835383 w 7946312"/>
              <a:gd name="connsiteY2" fmla="*/ 2549375 h 7280765"/>
              <a:gd name="connsiteX3" fmla="*/ 0 w 7946312"/>
              <a:gd name="connsiteY3" fmla="*/ 7280765 h 7280765"/>
            </a:gdLst>
            <a:ahLst/>
            <a:cxnLst>
              <a:cxn ang="0">
                <a:pos x="connsiteX0" y="connsiteY0"/>
              </a:cxn>
              <a:cxn ang="0">
                <a:pos x="connsiteX1" y="connsiteY1"/>
              </a:cxn>
              <a:cxn ang="0">
                <a:pos x="connsiteX2" y="connsiteY2"/>
              </a:cxn>
              <a:cxn ang="0">
                <a:pos x="connsiteX3" y="connsiteY3"/>
              </a:cxn>
            </a:cxnLst>
            <a:rect l="l" t="t" r="r" b="b"/>
            <a:pathLst>
              <a:path w="7946312" h="7280765">
                <a:moveTo>
                  <a:pt x="0" y="7280765"/>
                </a:moveTo>
                <a:cubicBezTo>
                  <a:pt x="2430083" y="4991969"/>
                  <a:pt x="-733569" y="-149086"/>
                  <a:pt x="7946312" y="3315"/>
                </a:cubicBezTo>
                <a:lnTo>
                  <a:pt x="7835383" y="2549375"/>
                </a:lnTo>
                <a:cubicBezTo>
                  <a:pt x="3013002" y="-4530933"/>
                  <a:pt x="2427359" y="7280765"/>
                  <a:pt x="0" y="7280765"/>
                </a:cubicBezTo>
                <a:close/>
              </a:path>
            </a:pathLst>
          </a:custGeom>
          <a:solidFill>
            <a:srgbClr val="75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61D6319-7F38-402F-BBD7-0ADBA76F3D01}"/>
              </a:ext>
            </a:extLst>
          </p:cNvPr>
          <p:cNvSpPr txBox="1"/>
          <p:nvPr/>
        </p:nvSpPr>
        <p:spPr>
          <a:xfrm>
            <a:off x="2258383" y="3400008"/>
            <a:ext cx="4608947" cy="2062103"/>
          </a:xfrm>
          <a:prstGeom prst="rect">
            <a:avLst/>
          </a:prstGeom>
          <a:noFill/>
        </p:spPr>
        <p:txBody>
          <a:bodyPr wrap="square" rtlCol="0">
            <a:spAutoFit/>
          </a:bodyPr>
          <a:lstStyle/>
          <a:p>
            <a:r>
              <a:rPr lang="en-US" sz="2800" dirty="0">
                <a:latin typeface="Segoe UI" panose="020B0502040204020203" pitchFamily="34" charset="0"/>
                <a:ea typeface="Open Sans Condensed" panose="020B0806030504020204" pitchFamily="34" charset="0"/>
                <a:cs typeface="Segoe UI" panose="020B0502040204020203" pitchFamily="34" charset="0"/>
              </a:rPr>
              <a:t>Ariel Levy</a:t>
            </a:r>
          </a:p>
          <a:p>
            <a:r>
              <a:rPr lang="en-US" sz="1600" dirty="0">
                <a:latin typeface="Segoe UI" panose="020B0502040204020203" pitchFamily="34" charset="0"/>
                <a:ea typeface="Open Sans Condensed" panose="020B0806030504020204" pitchFamily="34" charset="0"/>
                <a:cs typeface="Segoe UI" panose="020B0502040204020203" pitchFamily="34" charset="0"/>
              </a:rPr>
              <a:t>IT Senior Expert</a:t>
            </a:r>
          </a:p>
          <a:p>
            <a:r>
              <a:rPr lang="es-MX" sz="1600" dirty="0">
                <a:latin typeface="Segoe UI" panose="020B0502040204020203" pitchFamily="34" charset="0"/>
                <a:cs typeface="Segoe UI" panose="020B0502040204020203" pitchFamily="34" charset="0"/>
                <a:hlinkClick r:id="rId5"/>
              </a:rPr>
              <a:t>https://www.smartbi.com.ar/</a:t>
            </a:r>
            <a:endParaRPr lang="es-MX" sz="16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ea typeface="Open Sans Condensed" panose="020B0806030504020204" pitchFamily="34" charset="0"/>
              <a:cs typeface="Segoe UI" panose="020B0502040204020203" pitchFamily="34" charset="0"/>
            </a:endParaRPr>
          </a:p>
          <a:p>
            <a:r>
              <a:rPr lang="en-US" sz="1600" dirty="0">
                <a:solidFill>
                  <a:schemeClr val="tx1"/>
                </a:solidFill>
                <a:latin typeface="Segoe UI" panose="020B0502040204020203" pitchFamily="34" charset="0"/>
                <a:cs typeface="Segoe UI" panose="020B0502040204020203" pitchFamily="34" charset="0"/>
                <a:hlinkClick r:id="rId6"/>
              </a:rPr>
              <a:t>ariel.levy@smartbi.com.ar</a:t>
            </a:r>
            <a:endParaRPr lang="en-US" sz="1600" dirty="0">
              <a:solidFill>
                <a:schemeClr val="tx1"/>
              </a:solidFill>
              <a:latin typeface="Segoe UI" panose="020B0502040204020203" pitchFamily="34" charset="0"/>
              <a:cs typeface="Segoe UI" panose="020B0502040204020203" pitchFamily="34" charset="0"/>
            </a:endParaRPr>
          </a:p>
          <a:p>
            <a:r>
              <a:rPr lang="en-US" sz="1600" dirty="0">
                <a:solidFill>
                  <a:schemeClr val="tx1"/>
                </a:solidFill>
                <a:latin typeface="Segoe UI" panose="020B0502040204020203" pitchFamily="34" charset="0"/>
                <a:cs typeface="Segoe UI" panose="020B0502040204020203" pitchFamily="34" charset="0"/>
              </a:rPr>
              <a:t>+54 911 37850004</a:t>
            </a:r>
          </a:p>
          <a:p>
            <a:r>
              <a:rPr lang="en-US" sz="1600" dirty="0">
                <a:latin typeface="Segoe UI" panose="020B0502040204020203" pitchFamily="34" charset="0"/>
                <a:ea typeface="Open Sans Condensed" panose="020B0806030504020204" pitchFamily="34" charset="0"/>
                <a:cs typeface="Segoe UI" panose="020B0502040204020203" pitchFamily="34" charset="0"/>
              </a:rPr>
              <a:t>@arieledgardolevy</a:t>
            </a:r>
          </a:p>
        </p:txBody>
      </p:sp>
      <p:sp>
        <p:nvSpPr>
          <p:cNvPr id="10" name="Rectangle 9">
            <a:extLst>
              <a:ext uri="{FF2B5EF4-FFF2-40B4-BE49-F238E27FC236}">
                <a16:creationId xmlns:a16="http://schemas.microsoft.com/office/drawing/2014/main" id="{E78BECE9-EE76-43CE-95FB-DE770B6D95FB}"/>
              </a:ext>
            </a:extLst>
          </p:cNvPr>
          <p:cNvSpPr/>
          <p:nvPr/>
        </p:nvSpPr>
        <p:spPr>
          <a:xfrm>
            <a:off x="0" y="0"/>
            <a:ext cx="12192000" cy="6858000"/>
          </a:xfrm>
          <a:prstGeom prst="rect">
            <a:avLst/>
          </a:prstGeom>
          <a:noFill/>
          <a:ln w="76200">
            <a:solidFill>
              <a:srgbClr val="75A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9F9FC4B-C77F-4025-9F02-1CCCCDEDDC17}"/>
              </a:ext>
            </a:extLst>
          </p:cNvPr>
          <p:cNvSpPr txBox="1"/>
          <p:nvPr/>
        </p:nvSpPr>
        <p:spPr>
          <a:xfrm>
            <a:off x="6662657" y="5787946"/>
            <a:ext cx="1758815" cy="369332"/>
          </a:xfrm>
          <a:prstGeom prst="rect">
            <a:avLst/>
          </a:prstGeom>
          <a:noFill/>
        </p:spPr>
        <p:txBody>
          <a:bodyPr wrap="none" rtlCol="0">
            <a:spAutoFit/>
          </a:bodyPr>
          <a:lstStyle/>
          <a:p>
            <a:r>
              <a:rPr lang="en-US" dirty="0">
                <a:latin typeface="Open Sans Condensed" panose="020B0806030504020204" pitchFamily="34" charset="0"/>
                <a:ea typeface="Open Sans Condensed" panose="020B0806030504020204" pitchFamily="34" charset="0"/>
                <a:cs typeface="Open Sans Condensed" panose="020B0806030504020204" pitchFamily="34" charset="0"/>
              </a:rPr>
              <a:t>Argentina Edition</a:t>
            </a:r>
          </a:p>
        </p:txBody>
      </p:sp>
      <p:sp>
        <p:nvSpPr>
          <p:cNvPr id="12" name="TextBox 11">
            <a:extLst>
              <a:ext uri="{FF2B5EF4-FFF2-40B4-BE49-F238E27FC236}">
                <a16:creationId xmlns:a16="http://schemas.microsoft.com/office/drawing/2014/main" id="{73BBD29D-F34D-4C62-83F7-B9193052AC36}"/>
              </a:ext>
            </a:extLst>
          </p:cNvPr>
          <p:cNvSpPr txBox="1"/>
          <p:nvPr/>
        </p:nvSpPr>
        <p:spPr>
          <a:xfrm>
            <a:off x="6793641" y="6105399"/>
            <a:ext cx="1592103" cy="369332"/>
          </a:xfrm>
          <a:prstGeom prst="rect">
            <a:avLst/>
          </a:prstGeom>
          <a:noFill/>
        </p:spPr>
        <p:txBody>
          <a:bodyPr wrap="none" rtlCol="0">
            <a:spAutoFit/>
          </a:bodyPr>
          <a:lstStyle/>
          <a:p>
            <a:r>
              <a:rPr lang="en-US" dirty="0">
                <a:latin typeface="Open Sans Condensed" panose="020B0806030504020204" pitchFamily="34" charset="0"/>
                <a:ea typeface="Open Sans Condensed" panose="020B0806030504020204" pitchFamily="34" charset="0"/>
                <a:cs typeface="Open Sans Condensed" panose="020B0806030504020204" pitchFamily="34" charset="0"/>
              </a:rPr>
              <a:t>Junio 23 2020</a:t>
            </a:r>
          </a:p>
        </p:txBody>
      </p:sp>
      <p:pic>
        <p:nvPicPr>
          <p:cNvPr id="9" name="Picture 8">
            <a:extLst>
              <a:ext uri="{FF2B5EF4-FFF2-40B4-BE49-F238E27FC236}">
                <a16:creationId xmlns:a16="http://schemas.microsoft.com/office/drawing/2014/main" id="{07C47DDD-8E13-4897-AE27-6259B735E60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6703" y="3511883"/>
            <a:ext cx="1692493" cy="1854383"/>
          </a:xfrm>
          <a:prstGeom prst="rect">
            <a:avLst/>
          </a:prstGeom>
          <a:ln w="38100" cap="sq">
            <a:solidFill>
              <a:srgbClr val="75AADB"/>
            </a:solidFill>
            <a:prstDash val="solid"/>
            <a:miter lim="800000"/>
          </a:ln>
          <a:effectLst>
            <a:outerShdw blurRad="50800" dist="38100" dir="2700000" algn="tl" rotWithShape="0">
              <a:srgbClr val="000000">
                <a:alpha val="43000"/>
              </a:srgbClr>
            </a:outerShdw>
          </a:effectLst>
        </p:spPr>
      </p:pic>
      <p:sp>
        <p:nvSpPr>
          <p:cNvPr id="18" name="Rectangle 17">
            <a:extLst>
              <a:ext uri="{FF2B5EF4-FFF2-40B4-BE49-F238E27FC236}">
                <a16:creationId xmlns:a16="http://schemas.microsoft.com/office/drawing/2014/main" id="{2BAC3631-F2BB-4D61-918C-1A03104B86AB}"/>
              </a:ext>
            </a:extLst>
          </p:cNvPr>
          <p:cNvSpPr/>
          <p:nvPr/>
        </p:nvSpPr>
        <p:spPr>
          <a:xfrm>
            <a:off x="426703" y="6002504"/>
            <a:ext cx="4295346" cy="63441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MX" dirty="0"/>
          </a:p>
        </p:txBody>
      </p:sp>
      <p:pic>
        <p:nvPicPr>
          <p:cNvPr id="20" name="Picture 19">
            <a:extLst>
              <a:ext uri="{FF2B5EF4-FFF2-40B4-BE49-F238E27FC236}">
                <a16:creationId xmlns:a16="http://schemas.microsoft.com/office/drawing/2014/main" id="{E4CC5FDA-7604-4491-9A9E-5E8FAA63A6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3089" y="5867443"/>
            <a:ext cx="2299641" cy="917343"/>
          </a:xfrm>
          <a:prstGeom prst="rect">
            <a:avLst/>
          </a:prstGeom>
        </p:spPr>
      </p:pic>
      <p:pic>
        <p:nvPicPr>
          <p:cNvPr id="22" name="Picture 21" descr="A picture containing drawing, light, clock, meter&#10;&#10;Description automatically generated">
            <a:hlinkClick r:id="rId5"/>
            <a:extLst>
              <a:ext uri="{FF2B5EF4-FFF2-40B4-BE49-F238E27FC236}">
                <a16:creationId xmlns:a16="http://schemas.microsoft.com/office/drawing/2014/main" id="{3D21A89D-2D04-4F99-89BD-4243F8FFBC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799" y="6212474"/>
            <a:ext cx="1351291" cy="262257"/>
          </a:xfrm>
          <a:prstGeom prst="rect">
            <a:avLst/>
          </a:prstGeom>
        </p:spPr>
      </p:pic>
      <p:pic>
        <p:nvPicPr>
          <p:cNvPr id="24" name="Picture 23" descr="A close up of a logo&#10;&#10;Description automatically generated">
            <a:extLst>
              <a:ext uri="{FF2B5EF4-FFF2-40B4-BE49-F238E27FC236}">
                <a16:creationId xmlns:a16="http://schemas.microsoft.com/office/drawing/2014/main" id="{C55F3B94-172E-4878-9BAD-21E4B957AD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4312" y="6002504"/>
            <a:ext cx="691963" cy="691963"/>
          </a:xfrm>
          <a:prstGeom prst="rect">
            <a:avLst/>
          </a:prstGeom>
        </p:spPr>
      </p:pic>
    </p:spTree>
    <p:extLst>
      <p:ext uri="{BB962C8B-B14F-4D97-AF65-F5344CB8AC3E}">
        <p14:creationId xmlns:p14="http://schemas.microsoft.com/office/powerpoint/2010/main" val="119333120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D0C4A-910D-435F-A925-E149A0B3D1EB}"/>
              </a:ext>
            </a:extLst>
          </p:cNvPr>
          <p:cNvSpPr>
            <a:spLocks noGrp="1"/>
          </p:cNvSpPr>
          <p:nvPr>
            <p:ph type="title"/>
          </p:nvPr>
        </p:nvSpPr>
        <p:spPr/>
        <p:txBody>
          <a:bodyPr/>
          <a:lstStyle/>
          <a:p>
            <a:r>
              <a:rPr lang="es-AR" dirty="0"/>
              <a:t>ML Studio (</a:t>
            </a:r>
            <a:r>
              <a:rPr lang="es-AR" dirty="0" err="1"/>
              <a:t>classic</a:t>
            </a:r>
            <a:r>
              <a:rPr lang="es-AR" dirty="0"/>
              <a:t>) vs AML</a:t>
            </a:r>
            <a:endParaRPr lang="es-MX" dirty="0"/>
          </a:p>
        </p:txBody>
      </p:sp>
      <p:graphicFrame>
        <p:nvGraphicFramePr>
          <p:cNvPr id="2" name="Table 1">
            <a:extLst>
              <a:ext uri="{FF2B5EF4-FFF2-40B4-BE49-F238E27FC236}">
                <a16:creationId xmlns:a16="http://schemas.microsoft.com/office/drawing/2014/main" id="{D0C7892E-450E-49C2-95A2-45E10445F4A3}"/>
              </a:ext>
            </a:extLst>
          </p:cNvPr>
          <p:cNvGraphicFramePr>
            <a:graphicFrameLocks noGrp="1"/>
          </p:cNvGraphicFramePr>
          <p:nvPr>
            <p:extLst>
              <p:ext uri="{D42A27DB-BD31-4B8C-83A1-F6EECF244321}">
                <p14:modId xmlns:p14="http://schemas.microsoft.com/office/powerpoint/2010/main" val="1617457991"/>
              </p:ext>
            </p:extLst>
          </p:nvPr>
        </p:nvGraphicFramePr>
        <p:xfrm>
          <a:off x="173182" y="1132842"/>
          <a:ext cx="11098407" cy="5187902"/>
        </p:xfrm>
        <a:graphic>
          <a:graphicData uri="http://schemas.openxmlformats.org/drawingml/2006/table">
            <a:tbl>
              <a:tblPr>
                <a:tableStyleId>{9D7B26C5-4107-4FEC-AEDC-1716B250A1EF}</a:tableStyleId>
              </a:tblPr>
              <a:tblGrid>
                <a:gridCol w="2957817">
                  <a:extLst>
                    <a:ext uri="{9D8B030D-6E8A-4147-A177-3AD203B41FA5}">
                      <a16:colId xmlns:a16="http://schemas.microsoft.com/office/drawing/2014/main" val="3658035906"/>
                    </a:ext>
                  </a:extLst>
                </a:gridCol>
                <a:gridCol w="3568588">
                  <a:extLst>
                    <a:ext uri="{9D8B030D-6E8A-4147-A177-3AD203B41FA5}">
                      <a16:colId xmlns:a16="http://schemas.microsoft.com/office/drawing/2014/main" val="2301702817"/>
                    </a:ext>
                  </a:extLst>
                </a:gridCol>
                <a:gridCol w="4572002">
                  <a:extLst>
                    <a:ext uri="{9D8B030D-6E8A-4147-A177-3AD203B41FA5}">
                      <a16:colId xmlns:a16="http://schemas.microsoft.com/office/drawing/2014/main" val="1854888253"/>
                    </a:ext>
                  </a:extLst>
                </a:gridCol>
              </a:tblGrid>
              <a:tr h="521582">
                <a:tc>
                  <a:txBody>
                    <a:bodyPr/>
                    <a:lstStyle/>
                    <a:p>
                      <a:pPr algn="l" fontAlgn="t"/>
                      <a:br>
                        <a:rPr lang="en-US" sz="1600" dirty="0">
                          <a:effectLst/>
                        </a:rPr>
                      </a:br>
                      <a:endParaRPr lang="en-US" sz="1600" dirty="0">
                        <a:effectLst/>
                      </a:endParaRPr>
                    </a:p>
                  </a:txBody>
                  <a:tcPr marL="28000" marR="28000" marT="14000" marB="14000"/>
                </a:tc>
                <a:tc>
                  <a:txBody>
                    <a:bodyPr/>
                    <a:lstStyle/>
                    <a:p>
                      <a:pPr algn="l" fontAlgn="t"/>
                      <a:r>
                        <a:rPr lang="en-US" sz="1600" dirty="0">
                          <a:effectLst/>
                        </a:rPr>
                        <a:t>Machine Learning Studio (classic)</a:t>
                      </a:r>
                    </a:p>
                  </a:txBody>
                  <a:tcPr marL="28000" marR="28000" marT="14000" marB="14000">
                    <a:solidFill>
                      <a:schemeClr val="accent1">
                        <a:lumMod val="20000"/>
                        <a:lumOff val="80000"/>
                      </a:schemeClr>
                    </a:solidFill>
                  </a:tcPr>
                </a:tc>
                <a:tc>
                  <a:txBody>
                    <a:bodyPr/>
                    <a:lstStyle/>
                    <a:p>
                      <a:r>
                        <a:rPr lang="en-US" sz="1600" dirty="0">
                          <a:effectLst/>
                        </a:rPr>
                        <a:t>Azure Machine Learning</a:t>
                      </a:r>
                      <a:endParaRPr lang="en-US" sz="1600" dirty="0"/>
                    </a:p>
                  </a:txBody>
                  <a:tcPr marL="28000" marR="28000" marT="14000" marB="14000">
                    <a:solidFill>
                      <a:schemeClr val="accent1">
                        <a:lumMod val="20000"/>
                        <a:lumOff val="80000"/>
                      </a:schemeClr>
                    </a:solidFill>
                  </a:tcPr>
                </a:tc>
                <a:extLst>
                  <a:ext uri="{0D108BD9-81ED-4DB2-BD59-A6C34878D82A}">
                    <a16:rowId xmlns:a16="http://schemas.microsoft.com/office/drawing/2014/main" val="1209179714"/>
                  </a:ext>
                </a:extLst>
              </a:tr>
              <a:tr h="466198">
                <a:tc>
                  <a:txBody>
                    <a:bodyPr/>
                    <a:lstStyle/>
                    <a:p>
                      <a:pPr algn="l" fontAlgn="t"/>
                      <a:r>
                        <a:rPr lang="en-US" sz="1600" dirty="0">
                          <a:effectLst/>
                        </a:rPr>
                        <a:t>Drag and drop interface</a:t>
                      </a:r>
                    </a:p>
                  </a:txBody>
                  <a:tcPr marL="28000" marR="28000" marT="14000" marB="14000">
                    <a:solidFill>
                      <a:schemeClr val="accent1">
                        <a:lumMod val="20000"/>
                        <a:lumOff val="80000"/>
                      </a:schemeClr>
                    </a:solidFill>
                  </a:tcPr>
                </a:tc>
                <a:tc>
                  <a:txBody>
                    <a:bodyPr/>
                    <a:lstStyle/>
                    <a:p>
                      <a:pPr algn="l" fontAlgn="t"/>
                      <a:r>
                        <a:rPr lang="en-US" sz="1600" dirty="0">
                          <a:effectLst/>
                        </a:rPr>
                        <a:t>Supported</a:t>
                      </a:r>
                    </a:p>
                  </a:txBody>
                  <a:tcPr marL="28000" marR="28000" marT="14000" marB="14000"/>
                </a:tc>
                <a:tc>
                  <a:txBody>
                    <a:bodyPr/>
                    <a:lstStyle/>
                    <a:p>
                      <a:pPr algn="l" fontAlgn="t"/>
                      <a:r>
                        <a:rPr lang="en-US" sz="1600" dirty="0">
                          <a:effectLst/>
                        </a:rPr>
                        <a:t>Supported - </a:t>
                      </a:r>
                      <a:r>
                        <a:rPr lang="en-US" sz="1600" u="none" strike="noStrike" dirty="0">
                          <a:effectLst/>
                          <a:hlinkClick r:id="rId2"/>
                        </a:rPr>
                        <a:t>Azure Machine Learning designer (preview)</a:t>
                      </a:r>
                      <a:endParaRPr lang="en-US" sz="1600" dirty="0">
                        <a:effectLst/>
                      </a:endParaRPr>
                    </a:p>
                  </a:txBody>
                  <a:tcPr marL="28000" marR="28000" marT="14000" marB="14000"/>
                </a:tc>
                <a:extLst>
                  <a:ext uri="{0D108BD9-81ED-4DB2-BD59-A6C34878D82A}">
                    <a16:rowId xmlns:a16="http://schemas.microsoft.com/office/drawing/2014/main" val="3347348649"/>
                  </a:ext>
                </a:extLst>
              </a:tr>
              <a:tr h="245755">
                <a:tc>
                  <a:txBody>
                    <a:bodyPr/>
                    <a:lstStyle/>
                    <a:p>
                      <a:pPr algn="l" fontAlgn="t"/>
                      <a:r>
                        <a:rPr lang="en-US" sz="1600" dirty="0">
                          <a:effectLst/>
                        </a:rPr>
                        <a:t>Experiment</a:t>
                      </a:r>
                    </a:p>
                  </a:txBody>
                  <a:tcPr marL="28000" marR="28000" marT="14000" marB="14000">
                    <a:solidFill>
                      <a:schemeClr val="accent1">
                        <a:lumMod val="20000"/>
                        <a:lumOff val="80000"/>
                      </a:schemeClr>
                    </a:solidFill>
                  </a:tcPr>
                </a:tc>
                <a:tc>
                  <a:txBody>
                    <a:bodyPr/>
                    <a:lstStyle/>
                    <a:p>
                      <a:pPr algn="l" fontAlgn="t"/>
                      <a:r>
                        <a:rPr lang="en-US" sz="1600" dirty="0">
                          <a:effectLst/>
                        </a:rPr>
                        <a:t>Scalable (10-GB training data limit)</a:t>
                      </a:r>
                    </a:p>
                  </a:txBody>
                  <a:tcPr marL="28000" marR="28000" marT="14000" marB="14000"/>
                </a:tc>
                <a:tc>
                  <a:txBody>
                    <a:bodyPr/>
                    <a:lstStyle/>
                    <a:p>
                      <a:pPr algn="l" fontAlgn="t"/>
                      <a:r>
                        <a:rPr lang="en-US" sz="1600">
                          <a:effectLst/>
                        </a:rPr>
                        <a:t>Scale with compute target</a:t>
                      </a:r>
                    </a:p>
                  </a:txBody>
                  <a:tcPr marL="28000" marR="28000" marT="14000" marB="14000"/>
                </a:tc>
                <a:extLst>
                  <a:ext uri="{0D108BD9-81ED-4DB2-BD59-A6C34878D82A}">
                    <a16:rowId xmlns:a16="http://schemas.microsoft.com/office/drawing/2014/main" val="3335580344"/>
                  </a:ext>
                </a:extLst>
              </a:tr>
              <a:tr h="686640">
                <a:tc>
                  <a:txBody>
                    <a:bodyPr/>
                    <a:lstStyle/>
                    <a:p>
                      <a:pPr algn="l" fontAlgn="t"/>
                      <a:r>
                        <a:rPr lang="en-US" sz="1600" dirty="0">
                          <a:effectLst/>
                        </a:rPr>
                        <a:t>Training compute targets</a:t>
                      </a:r>
                    </a:p>
                  </a:txBody>
                  <a:tcPr marL="28000" marR="28000" marT="14000" marB="14000">
                    <a:solidFill>
                      <a:schemeClr val="accent1">
                        <a:lumMod val="20000"/>
                        <a:lumOff val="80000"/>
                      </a:schemeClr>
                    </a:solidFill>
                  </a:tcPr>
                </a:tc>
                <a:tc>
                  <a:txBody>
                    <a:bodyPr/>
                    <a:lstStyle/>
                    <a:p>
                      <a:pPr algn="l" fontAlgn="t"/>
                      <a:r>
                        <a:rPr lang="en-US" sz="1600" dirty="0">
                          <a:effectLst/>
                        </a:rPr>
                        <a:t>Proprietary compute target, CPU support only</a:t>
                      </a:r>
                    </a:p>
                  </a:txBody>
                  <a:tcPr marL="28000" marR="28000" marT="14000" marB="14000"/>
                </a:tc>
                <a:tc>
                  <a:txBody>
                    <a:bodyPr/>
                    <a:lstStyle/>
                    <a:p>
                      <a:pPr algn="l" fontAlgn="t"/>
                      <a:r>
                        <a:rPr lang="en-US" sz="1600">
                          <a:effectLst/>
                        </a:rPr>
                        <a:t>Wide range of customizable </a:t>
                      </a:r>
                      <a:r>
                        <a:rPr lang="en-US" sz="1600" u="none" strike="noStrike">
                          <a:effectLst/>
                          <a:hlinkClick r:id="rId3"/>
                        </a:rPr>
                        <a:t>training compute targets</a:t>
                      </a:r>
                      <a:r>
                        <a:rPr lang="en-US" sz="1600">
                          <a:effectLst/>
                        </a:rPr>
                        <a:t>. Includes GPU and CPU support</a:t>
                      </a:r>
                    </a:p>
                  </a:txBody>
                  <a:tcPr marL="28000" marR="28000" marT="14000" marB="14000"/>
                </a:tc>
                <a:extLst>
                  <a:ext uri="{0D108BD9-81ED-4DB2-BD59-A6C34878D82A}">
                    <a16:rowId xmlns:a16="http://schemas.microsoft.com/office/drawing/2014/main" val="128669337"/>
                  </a:ext>
                </a:extLst>
              </a:tr>
              <a:tr h="686640">
                <a:tc>
                  <a:txBody>
                    <a:bodyPr/>
                    <a:lstStyle/>
                    <a:p>
                      <a:pPr algn="l" fontAlgn="t"/>
                      <a:r>
                        <a:rPr lang="en-US" sz="1600" dirty="0">
                          <a:effectLst/>
                        </a:rPr>
                        <a:t>Deployment compute targets</a:t>
                      </a:r>
                    </a:p>
                  </a:txBody>
                  <a:tcPr marL="28000" marR="28000" marT="14000" marB="14000">
                    <a:solidFill>
                      <a:schemeClr val="accent1">
                        <a:lumMod val="20000"/>
                        <a:lumOff val="80000"/>
                      </a:schemeClr>
                    </a:solidFill>
                  </a:tcPr>
                </a:tc>
                <a:tc>
                  <a:txBody>
                    <a:bodyPr/>
                    <a:lstStyle/>
                    <a:p>
                      <a:pPr algn="l" fontAlgn="t"/>
                      <a:r>
                        <a:rPr lang="en-US" sz="1600">
                          <a:effectLst/>
                        </a:rPr>
                        <a:t>Proprietary web service format, not customizable</a:t>
                      </a:r>
                    </a:p>
                  </a:txBody>
                  <a:tcPr marL="28000" marR="28000" marT="14000" marB="14000"/>
                </a:tc>
                <a:tc>
                  <a:txBody>
                    <a:bodyPr/>
                    <a:lstStyle/>
                    <a:p>
                      <a:pPr algn="l" fontAlgn="t"/>
                      <a:r>
                        <a:rPr lang="en-US" sz="1600" dirty="0">
                          <a:effectLst/>
                        </a:rPr>
                        <a:t>Wide range of customizable </a:t>
                      </a:r>
                      <a:r>
                        <a:rPr lang="en-US" sz="1600" u="none" strike="noStrike" dirty="0">
                          <a:effectLst/>
                          <a:hlinkClick r:id="rId4"/>
                        </a:rPr>
                        <a:t>deployment compute targets</a:t>
                      </a:r>
                      <a:r>
                        <a:rPr lang="en-US" sz="1600" dirty="0">
                          <a:effectLst/>
                        </a:rPr>
                        <a:t>. Includes GPU and CPU support</a:t>
                      </a:r>
                    </a:p>
                  </a:txBody>
                  <a:tcPr marL="28000" marR="28000" marT="14000" marB="14000"/>
                </a:tc>
                <a:extLst>
                  <a:ext uri="{0D108BD9-81ED-4DB2-BD59-A6C34878D82A}">
                    <a16:rowId xmlns:a16="http://schemas.microsoft.com/office/drawing/2014/main" val="2841842922"/>
                  </a:ext>
                </a:extLst>
              </a:tr>
              <a:tr h="466198">
                <a:tc>
                  <a:txBody>
                    <a:bodyPr/>
                    <a:lstStyle/>
                    <a:p>
                      <a:pPr algn="l" fontAlgn="t"/>
                      <a:r>
                        <a:rPr lang="en-US" sz="1600" dirty="0">
                          <a:effectLst/>
                        </a:rPr>
                        <a:t>ML Pipeline</a:t>
                      </a:r>
                    </a:p>
                  </a:txBody>
                  <a:tcPr marL="28000" marR="28000" marT="14000" marB="14000">
                    <a:solidFill>
                      <a:schemeClr val="accent1">
                        <a:lumMod val="20000"/>
                        <a:lumOff val="80000"/>
                      </a:schemeClr>
                    </a:solidFill>
                  </a:tcPr>
                </a:tc>
                <a:tc>
                  <a:txBody>
                    <a:bodyPr/>
                    <a:lstStyle/>
                    <a:p>
                      <a:pPr algn="l" fontAlgn="t"/>
                      <a:r>
                        <a:rPr lang="en-US" sz="1600">
                          <a:effectLst/>
                        </a:rPr>
                        <a:t>Not supported</a:t>
                      </a:r>
                    </a:p>
                  </a:txBody>
                  <a:tcPr marL="28000" marR="28000" marT="14000" marB="14000"/>
                </a:tc>
                <a:tc>
                  <a:txBody>
                    <a:bodyPr/>
                    <a:lstStyle/>
                    <a:p>
                      <a:pPr algn="l" fontAlgn="t"/>
                      <a:r>
                        <a:rPr lang="en-US" sz="1600">
                          <a:effectLst/>
                        </a:rPr>
                        <a:t>Build flexible, modular </a:t>
                      </a:r>
                      <a:r>
                        <a:rPr lang="en-US" sz="1600" u="none" strike="noStrike">
                          <a:effectLst/>
                          <a:hlinkClick r:id="rId5"/>
                        </a:rPr>
                        <a:t>pipelines</a:t>
                      </a:r>
                      <a:r>
                        <a:rPr lang="en-US" sz="1600">
                          <a:effectLst/>
                        </a:rPr>
                        <a:t> to automate workflows</a:t>
                      </a:r>
                    </a:p>
                  </a:txBody>
                  <a:tcPr marL="28000" marR="28000" marT="14000" marB="14000"/>
                </a:tc>
                <a:extLst>
                  <a:ext uri="{0D108BD9-81ED-4DB2-BD59-A6C34878D82A}">
                    <a16:rowId xmlns:a16="http://schemas.microsoft.com/office/drawing/2014/main" val="3427347025"/>
                  </a:ext>
                </a:extLst>
              </a:tr>
              <a:tr h="686640">
                <a:tc>
                  <a:txBody>
                    <a:bodyPr/>
                    <a:lstStyle/>
                    <a:p>
                      <a:pPr algn="l" fontAlgn="t"/>
                      <a:r>
                        <a:rPr lang="en-US" sz="1600" dirty="0" err="1">
                          <a:effectLst/>
                        </a:rPr>
                        <a:t>MLOps</a:t>
                      </a:r>
                      <a:endParaRPr lang="en-US" sz="1600" dirty="0">
                        <a:effectLst/>
                      </a:endParaRPr>
                    </a:p>
                  </a:txBody>
                  <a:tcPr marL="28000" marR="28000" marT="14000" marB="14000">
                    <a:solidFill>
                      <a:schemeClr val="accent1">
                        <a:lumMod val="20000"/>
                        <a:lumOff val="80000"/>
                      </a:schemeClr>
                    </a:solidFill>
                  </a:tcPr>
                </a:tc>
                <a:tc>
                  <a:txBody>
                    <a:bodyPr/>
                    <a:lstStyle/>
                    <a:p>
                      <a:pPr algn="l" fontAlgn="t"/>
                      <a:r>
                        <a:rPr lang="en-US" sz="1600">
                          <a:effectLst/>
                        </a:rPr>
                        <a:t>Basic model management and deployment</a:t>
                      </a:r>
                    </a:p>
                  </a:txBody>
                  <a:tcPr marL="28000" marR="28000" marT="14000" marB="14000"/>
                </a:tc>
                <a:tc>
                  <a:txBody>
                    <a:bodyPr/>
                    <a:lstStyle/>
                    <a:p>
                      <a:pPr algn="l" fontAlgn="t"/>
                      <a:r>
                        <a:rPr lang="en-US" sz="1600">
                          <a:effectLst/>
                        </a:rPr>
                        <a:t>Entity versioning (model, data, workflows), workflow automation, integration with CICD tooling, </a:t>
                      </a:r>
                      <a:r>
                        <a:rPr lang="en-US" sz="1600" u="none" strike="noStrike">
                          <a:effectLst/>
                          <a:hlinkClick r:id="rId6"/>
                        </a:rPr>
                        <a:t>and more</a:t>
                      </a:r>
                      <a:endParaRPr lang="en-US" sz="1600">
                        <a:effectLst/>
                      </a:endParaRPr>
                    </a:p>
                  </a:txBody>
                  <a:tcPr marL="28000" marR="28000" marT="14000" marB="14000"/>
                </a:tc>
                <a:extLst>
                  <a:ext uri="{0D108BD9-81ED-4DB2-BD59-A6C34878D82A}">
                    <a16:rowId xmlns:a16="http://schemas.microsoft.com/office/drawing/2014/main" val="2891582472"/>
                  </a:ext>
                </a:extLst>
              </a:tr>
              <a:tr h="466198">
                <a:tc>
                  <a:txBody>
                    <a:bodyPr/>
                    <a:lstStyle/>
                    <a:p>
                      <a:pPr algn="l" fontAlgn="t"/>
                      <a:r>
                        <a:rPr lang="en-US" sz="1600" dirty="0">
                          <a:effectLst/>
                        </a:rPr>
                        <a:t>Model format</a:t>
                      </a:r>
                    </a:p>
                  </a:txBody>
                  <a:tcPr marL="28000" marR="28000" marT="14000" marB="14000">
                    <a:solidFill>
                      <a:schemeClr val="accent1">
                        <a:lumMod val="20000"/>
                        <a:lumOff val="80000"/>
                      </a:schemeClr>
                    </a:solidFill>
                  </a:tcPr>
                </a:tc>
                <a:tc>
                  <a:txBody>
                    <a:bodyPr/>
                    <a:lstStyle/>
                    <a:p>
                      <a:pPr algn="l" fontAlgn="t"/>
                      <a:r>
                        <a:rPr lang="en-US" sz="1600">
                          <a:effectLst/>
                        </a:rPr>
                        <a:t>Proprietary format, Studio (classic) only</a:t>
                      </a:r>
                    </a:p>
                  </a:txBody>
                  <a:tcPr marL="28000" marR="28000" marT="14000" marB="14000"/>
                </a:tc>
                <a:tc>
                  <a:txBody>
                    <a:bodyPr/>
                    <a:lstStyle/>
                    <a:p>
                      <a:pPr algn="l" fontAlgn="t"/>
                      <a:r>
                        <a:rPr lang="en-US" sz="1600">
                          <a:effectLst/>
                        </a:rPr>
                        <a:t>Multiple supported formats depending on training job type</a:t>
                      </a:r>
                    </a:p>
                  </a:txBody>
                  <a:tcPr marL="28000" marR="28000" marT="14000" marB="14000"/>
                </a:tc>
                <a:extLst>
                  <a:ext uri="{0D108BD9-81ED-4DB2-BD59-A6C34878D82A}">
                    <a16:rowId xmlns:a16="http://schemas.microsoft.com/office/drawing/2014/main" val="1818522640"/>
                  </a:ext>
                </a:extLst>
              </a:tr>
              <a:tr h="466198">
                <a:tc>
                  <a:txBody>
                    <a:bodyPr/>
                    <a:lstStyle/>
                    <a:p>
                      <a:pPr algn="l" fontAlgn="t"/>
                      <a:r>
                        <a:rPr lang="en-US" sz="1600" dirty="0">
                          <a:effectLst/>
                        </a:rPr>
                        <a:t>Automated model training and hyperparameter tuning</a:t>
                      </a:r>
                    </a:p>
                  </a:txBody>
                  <a:tcPr marL="28000" marR="28000" marT="14000" marB="14000">
                    <a:solidFill>
                      <a:schemeClr val="accent1">
                        <a:lumMod val="20000"/>
                        <a:lumOff val="80000"/>
                      </a:schemeClr>
                    </a:solidFill>
                  </a:tcPr>
                </a:tc>
                <a:tc>
                  <a:txBody>
                    <a:bodyPr/>
                    <a:lstStyle/>
                    <a:p>
                      <a:pPr algn="l" fontAlgn="t"/>
                      <a:r>
                        <a:rPr lang="en-US" sz="1600">
                          <a:effectLst/>
                        </a:rPr>
                        <a:t>Not supported</a:t>
                      </a:r>
                    </a:p>
                  </a:txBody>
                  <a:tcPr marL="28000" marR="28000" marT="14000" marB="14000"/>
                </a:tc>
                <a:tc>
                  <a:txBody>
                    <a:bodyPr/>
                    <a:lstStyle/>
                    <a:p>
                      <a:pPr algn="l" fontAlgn="t"/>
                      <a:r>
                        <a:rPr lang="en-US" sz="1600" u="none" strike="noStrike">
                          <a:effectLst/>
                          <a:hlinkClick r:id="rId7"/>
                        </a:rPr>
                        <a:t>Supported in the SDK and visual workspace</a:t>
                      </a:r>
                      <a:endParaRPr lang="en-US" sz="1600">
                        <a:effectLst/>
                      </a:endParaRPr>
                    </a:p>
                  </a:txBody>
                  <a:tcPr marL="28000" marR="28000" marT="14000" marB="14000"/>
                </a:tc>
                <a:extLst>
                  <a:ext uri="{0D108BD9-81ED-4DB2-BD59-A6C34878D82A}">
                    <a16:rowId xmlns:a16="http://schemas.microsoft.com/office/drawing/2014/main" val="2364178464"/>
                  </a:ext>
                </a:extLst>
              </a:tr>
              <a:tr h="263487">
                <a:tc>
                  <a:txBody>
                    <a:bodyPr/>
                    <a:lstStyle/>
                    <a:p>
                      <a:pPr algn="l" fontAlgn="t"/>
                      <a:r>
                        <a:rPr lang="en-US" sz="1600" dirty="0">
                          <a:effectLst/>
                        </a:rPr>
                        <a:t>Data drift detection</a:t>
                      </a:r>
                    </a:p>
                  </a:txBody>
                  <a:tcPr marL="28000" marR="28000" marT="14000" marB="14000">
                    <a:solidFill>
                      <a:schemeClr val="accent1">
                        <a:lumMod val="20000"/>
                        <a:lumOff val="80000"/>
                      </a:schemeClr>
                    </a:solidFill>
                  </a:tcPr>
                </a:tc>
                <a:tc>
                  <a:txBody>
                    <a:bodyPr/>
                    <a:lstStyle/>
                    <a:p>
                      <a:pPr algn="l" fontAlgn="t"/>
                      <a:r>
                        <a:rPr lang="en-US" sz="1600">
                          <a:effectLst/>
                        </a:rPr>
                        <a:t>Not supported</a:t>
                      </a:r>
                    </a:p>
                  </a:txBody>
                  <a:tcPr marL="28000" marR="28000" marT="14000" marB="14000"/>
                </a:tc>
                <a:tc>
                  <a:txBody>
                    <a:bodyPr/>
                    <a:lstStyle/>
                    <a:p>
                      <a:pPr algn="l" fontAlgn="t"/>
                      <a:r>
                        <a:rPr lang="en-US" sz="1600" u="none" strike="noStrike" dirty="0">
                          <a:effectLst/>
                          <a:hlinkClick r:id="rId8"/>
                        </a:rPr>
                        <a:t>Supported in SDK and visual workspace</a:t>
                      </a:r>
                      <a:endParaRPr lang="en-US" sz="1600" dirty="0">
                        <a:effectLst/>
                      </a:endParaRPr>
                    </a:p>
                  </a:txBody>
                  <a:tcPr marL="28000" marR="28000" marT="14000" marB="14000"/>
                </a:tc>
                <a:extLst>
                  <a:ext uri="{0D108BD9-81ED-4DB2-BD59-A6C34878D82A}">
                    <a16:rowId xmlns:a16="http://schemas.microsoft.com/office/drawing/2014/main" val="1900771253"/>
                  </a:ext>
                </a:extLst>
              </a:tr>
            </a:tbl>
          </a:graphicData>
        </a:graphic>
      </p:graphicFrame>
    </p:spTree>
    <p:extLst>
      <p:ext uri="{BB962C8B-B14F-4D97-AF65-F5344CB8AC3E}">
        <p14:creationId xmlns:p14="http://schemas.microsoft.com/office/powerpoint/2010/main" val="2450220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682BA-487A-40A1-8D26-A04BAE664C8B}"/>
              </a:ext>
            </a:extLst>
          </p:cNvPr>
          <p:cNvPicPr>
            <a:picLocks noChangeAspect="1"/>
          </p:cNvPicPr>
          <p:nvPr/>
        </p:nvPicPr>
        <p:blipFill>
          <a:blip r:embed="rId3"/>
          <a:stretch>
            <a:fillRect/>
          </a:stretch>
        </p:blipFill>
        <p:spPr>
          <a:xfrm>
            <a:off x="3368843" y="1144724"/>
            <a:ext cx="8358328" cy="5437600"/>
          </a:xfrm>
          <a:prstGeom prst="rect">
            <a:avLst/>
          </a:prstGeom>
        </p:spPr>
      </p:pic>
      <p:sp>
        <p:nvSpPr>
          <p:cNvPr id="15" name="Title 3">
            <a:extLst>
              <a:ext uri="{FF2B5EF4-FFF2-40B4-BE49-F238E27FC236}">
                <a16:creationId xmlns:a16="http://schemas.microsoft.com/office/drawing/2014/main" id="{72B59D53-CA1A-41AD-9561-0810CBF23FCC}"/>
              </a:ext>
            </a:extLst>
          </p:cNvPr>
          <p:cNvSpPr>
            <a:spLocks noGrp="1"/>
          </p:cNvSpPr>
          <p:nvPr>
            <p:ph type="title"/>
          </p:nvPr>
        </p:nvSpPr>
        <p:spPr>
          <a:xfrm>
            <a:off x="173182" y="114849"/>
            <a:ext cx="7547956" cy="717951"/>
          </a:xfrm>
        </p:spPr>
        <p:txBody>
          <a:bodyPr>
            <a:normAutofit/>
          </a:bodyPr>
          <a:lstStyle/>
          <a:p>
            <a:r>
              <a:rPr lang="es-AR" dirty="0"/>
              <a:t>ML – CHEAT SHEET</a:t>
            </a:r>
            <a:endParaRPr lang="es-MX" dirty="0"/>
          </a:p>
        </p:txBody>
      </p:sp>
    </p:spTree>
    <p:extLst>
      <p:ext uri="{BB962C8B-B14F-4D97-AF65-F5344CB8AC3E}">
        <p14:creationId xmlns:p14="http://schemas.microsoft.com/office/powerpoint/2010/main" val="1212725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food, standing&#10;&#10;Description automatically generated">
            <a:extLst>
              <a:ext uri="{FF2B5EF4-FFF2-40B4-BE49-F238E27FC236}">
                <a16:creationId xmlns:a16="http://schemas.microsoft.com/office/drawing/2014/main" id="{36AD4329-E0F5-407A-B39D-7BE6D8B3AAAF}"/>
              </a:ext>
            </a:extLst>
          </p:cNvPr>
          <p:cNvPicPr>
            <a:picLocks noChangeAspect="1"/>
          </p:cNvPicPr>
          <p:nvPr/>
        </p:nvPicPr>
        <p:blipFill rotWithShape="1">
          <a:blip r:embed="rId3">
            <a:extLst>
              <a:ext uri="{28A0092B-C50C-407E-A947-70E740481C1C}">
                <a14:useLocalDpi xmlns:a14="http://schemas.microsoft.com/office/drawing/2010/main" val="0"/>
              </a:ext>
            </a:extLst>
          </a:blip>
          <a:srcRect t="16889" b="26861"/>
          <a:stretch/>
        </p:blipFill>
        <p:spPr>
          <a:xfrm>
            <a:off x="20" y="10"/>
            <a:ext cx="12191980" cy="6857990"/>
          </a:xfrm>
          <a:prstGeom prst="rect">
            <a:avLst/>
          </a:prstGeom>
        </p:spPr>
      </p:pic>
      <p:sp>
        <p:nvSpPr>
          <p:cNvPr id="4" name="Title 3">
            <a:extLst>
              <a:ext uri="{FF2B5EF4-FFF2-40B4-BE49-F238E27FC236}">
                <a16:creationId xmlns:a16="http://schemas.microsoft.com/office/drawing/2014/main" id="{8C7A7120-092A-4619-8EAD-9A15113DEA58}"/>
              </a:ext>
            </a:extLst>
          </p:cNvPr>
          <p:cNvSpPr>
            <a:spLocks noGrp="1"/>
          </p:cNvSpPr>
          <p:nvPr>
            <p:ph type="title"/>
          </p:nvPr>
        </p:nvSpPr>
        <p:spPr>
          <a:xfrm>
            <a:off x="640080" y="640080"/>
            <a:ext cx="8229600" cy="5435600"/>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8000" dirty="0" err="1">
                <a:solidFill>
                  <a:srgbClr val="262626"/>
                </a:solidFill>
                <a:latin typeface="+mj-lt"/>
                <a:cs typeface="+mj-cs"/>
              </a:rPr>
              <a:t>Muchas</a:t>
            </a:r>
            <a:r>
              <a:rPr lang="en-US" sz="8000" dirty="0">
                <a:solidFill>
                  <a:srgbClr val="262626"/>
                </a:solidFill>
                <a:latin typeface="+mj-lt"/>
                <a:cs typeface="+mj-cs"/>
              </a:rPr>
              <a:t> Gracias!!</a:t>
            </a:r>
          </a:p>
        </p:txBody>
      </p:sp>
      <p:pic>
        <p:nvPicPr>
          <p:cNvPr id="7" name="Picture 6" descr="A drawing of a cartoon character&#10;&#10;Description automatically generated">
            <a:extLst>
              <a:ext uri="{FF2B5EF4-FFF2-40B4-BE49-F238E27FC236}">
                <a16:creationId xmlns:a16="http://schemas.microsoft.com/office/drawing/2014/main" id="{EB87708E-71BB-4BB5-8B91-AE38DC7A3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1120" y="3995184"/>
            <a:ext cx="2084070" cy="2862816"/>
          </a:xfrm>
          <a:prstGeom prst="rect">
            <a:avLst/>
          </a:prstGeom>
        </p:spPr>
      </p:pic>
    </p:spTree>
    <p:extLst>
      <p:ext uri="{BB962C8B-B14F-4D97-AF65-F5344CB8AC3E}">
        <p14:creationId xmlns:p14="http://schemas.microsoft.com/office/powerpoint/2010/main" val="114639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D0C4A-910D-435F-A925-E149A0B3D1EB}"/>
              </a:ext>
            </a:extLst>
          </p:cNvPr>
          <p:cNvSpPr>
            <a:spLocks noGrp="1"/>
          </p:cNvSpPr>
          <p:nvPr>
            <p:ph type="title"/>
          </p:nvPr>
        </p:nvSpPr>
        <p:spPr/>
        <p:txBody>
          <a:bodyPr/>
          <a:lstStyle/>
          <a:p>
            <a:r>
              <a:rPr lang="es-AR" dirty="0"/>
              <a:t>Agenda</a:t>
            </a:r>
            <a:endParaRPr lang="es-MX" dirty="0"/>
          </a:p>
        </p:txBody>
      </p:sp>
      <p:sp>
        <p:nvSpPr>
          <p:cNvPr id="2" name="TextBox 1">
            <a:extLst>
              <a:ext uri="{FF2B5EF4-FFF2-40B4-BE49-F238E27FC236}">
                <a16:creationId xmlns:a16="http://schemas.microsoft.com/office/drawing/2014/main" id="{8F4BEFD2-81FE-475D-89A5-390D9B7EFE1B}"/>
              </a:ext>
            </a:extLst>
          </p:cNvPr>
          <p:cNvSpPr txBox="1"/>
          <p:nvPr/>
        </p:nvSpPr>
        <p:spPr>
          <a:xfrm>
            <a:off x="471636" y="1345685"/>
            <a:ext cx="10635918" cy="3416320"/>
          </a:xfrm>
          <a:prstGeom prst="rect">
            <a:avLst/>
          </a:prstGeom>
          <a:noFill/>
        </p:spPr>
        <p:txBody>
          <a:bodyPr wrap="square" rtlCol="0">
            <a:spAutoFit/>
          </a:bodyPr>
          <a:lstStyle/>
          <a:p>
            <a:pPr marL="285750" indent="-285750">
              <a:buFont typeface="Arial" panose="020B0604020202020204" pitchFamily="34" charset="0"/>
              <a:buChar char="•"/>
            </a:pPr>
            <a:r>
              <a:rPr lang="es-AR" sz="3600" dirty="0"/>
              <a:t>Evolución de IA</a:t>
            </a:r>
          </a:p>
          <a:p>
            <a:pPr marL="285750" indent="-285750">
              <a:buFont typeface="Arial" panose="020B0604020202020204" pitchFamily="34" charset="0"/>
              <a:buChar char="•"/>
            </a:pPr>
            <a:r>
              <a:rPr lang="es-AR" sz="3600" dirty="0"/>
              <a:t>Tipos de Machine Learning</a:t>
            </a:r>
          </a:p>
          <a:p>
            <a:pPr marL="285750" indent="-285750">
              <a:buFont typeface="Arial" panose="020B0604020202020204" pitchFamily="34" charset="0"/>
              <a:buChar char="•"/>
            </a:pPr>
            <a:r>
              <a:rPr lang="es-AR" sz="3600" dirty="0"/>
              <a:t>DEMO</a:t>
            </a:r>
          </a:p>
          <a:p>
            <a:pPr marL="285750" indent="-285750">
              <a:buFont typeface="Arial" panose="020B0604020202020204" pitchFamily="34" charset="0"/>
              <a:buChar char="•"/>
            </a:pPr>
            <a:r>
              <a:rPr lang="es-AR" sz="3600" dirty="0"/>
              <a:t>Arquitectura </a:t>
            </a:r>
          </a:p>
          <a:p>
            <a:pPr marL="285750" indent="-285750">
              <a:buFont typeface="Arial" panose="020B0604020202020204" pitchFamily="34" charset="0"/>
              <a:buChar char="•"/>
            </a:pPr>
            <a:r>
              <a:rPr lang="es-AR" sz="3600" dirty="0"/>
              <a:t>Test de servicios (</a:t>
            </a:r>
            <a:r>
              <a:rPr lang="es-AR" sz="3600" dirty="0" err="1"/>
              <a:t>postman</a:t>
            </a:r>
            <a:r>
              <a:rPr lang="es-AR" sz="3600" dirty="0"/>
              <a:t>)</a:t>
            </a:r>
          </a:p>
          <a:p>
            <a:pPr marL="285750" indent="-285750">
              <a:buFont typeface="Arial" panose="020B0604020202020204" pitchFamily="34" charset="0"/>
              <a:buChar char="•"/>
            </a:pPr>
            <a:r>
              <a:rPr lang="es-AR" sz="3600" dirty="0"/>
              <a:t>Comparación ML Studio (</a:t>
            </a:r>
            <a:r>
              <a:rPr lang="es-AR" sz="3600" dirty="0" err="1"/>
              <a:t>classic</a:t>
            </a:r>
            <a:r>
              <a:rPr lang="es-AR" sz="3600" dirty="0"/>
              <a:t>) vs Azure ML</a:t>
            </a:r>
          </a:p>
        </p:txBody>
      </p:sp>
    </p:spTree>
    <p:extLst>
      <p:ext uri="{BB962C8B-B14F-4D97-AF65-F5344CB8AC3E}">
        <p14:creationId xmlns:p14="http://schemas.microsoft.com/office/powerpoint/2010/main" val="2142686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D0C4A-910D-435F-A925-E149A0B3D1EB}"/>
              </a:ext>
            </a:extLst>
          </p:cNvPr>
          <p:cNvSpPr>
            <a:spLocks noGrp="1"/>
          </p:cNvSpPr>
          <p:nvPr>
            <p:ph type="title"/>
          </p:nvPr>
        </p:nvSpPr>
        <p:spPr/>
        <p:txBody>
          <a:bodyPr/>
          <a:lstStyle/>
          <a:p>
            <a:r>
              <a:rPr lang="es-AR" dirty="0"/>
              <a:t>Evolución de IA</a:t>
            </a:r>
            <a:endParaRPr lang="es-MX" dirty="0"/>
          </a:p>
        </p:txBody>
      </p:sp>
      <p:pic>
        <p:nvPicPr>
          <p:cNvPr id="5" name="Picture 4">
            <a:extLst>
              <a:ext uri="{FF2B5EF4-FFF2-40B4-BE49-F238E27FC236}">
                <a16:creationId xmlns:a16="http://schemas.microsoft.com/office/drawing/2014/main" id="{44CB682E-B065-466A-86F0-57196BBB9514}"/>
              </a:ext>
            </a:extLst>
          </p:cNvPr>
          <p:cNvPicPr>
            <a:picLocks noChangeAspect="1"/>
          </p:cNvPicPr>
          <p:nvPr/>
        </p:nvPicPr>
        <p:blipFill>
          <a:blip r:embed="rId3"/>
          <a:stretch>
            <a:fillRect/>
          </a:stretch>
        </p:blipFill>
        <p:spPr>
          <a:xfrm>
            <a:off x="173182" y="1123718"/>
            <a:ext cx="7447713" cy="3999125"/>
          </a:xfrm>
          <a:prstGeom prst="rect">
            <a:avLst/>
          </a:prstGeom>
        </p:spPr>
      </p:pic>
      <p:graphicFrame>
        <p:nvGraphicFramePr>
          <p:cNvPr id="3" name="Diagram 2">
            <a:extLst>
              <a:ext uri="{FF2B5EF4-FFF2-40B4-BE49-F238E27FC236}">
                <a16:creationId xmlns:a16="http://schemas.microsoft.com/office/drawing/2014/main" id="{309F6C44-E5AF-43F9-AE3D-61A2AA7650BD}"/>
              </a:ext>
            </a:extLst>
          </p:cNvPr>
          <p:cNvGraphicFramePr/>
          <p:nvPr>
            <p:extLst>
              <p:ext uri="{D42A27DB-BD31-4B8C-83A1-F6EECF244321}">
                <p14:modId xmlns:p14="http://schemas.microsoft.com/office/powerpoint/2010/main" val="72212382"/>
              </p:ext>
            </p:extLst>
          </p:nvPr>
        </p:nvGraphicFramePr>
        <p:xfrm>
          <a:off x="7768647" y="958465"/>
          <a:ext cx="4250171" cy="56516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7920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D0C4A-910D-435F-A925-E149A0B3D1EB}"/>
              </a:ext>
            </a:extLst>
          </p:cNvPr>
          <p:cNvSpPr>
            <a:spLocks noGrp="1"/>
          </p:cNvSpPr>
          <p:nvPr>
            <p:ph type="title"/>
          </p:nvPr>
        </p:nvSpPr>
        <p:spPr/>
        <p:txBody>
          <a:bodyPr>
            <a:normAutofit/>
          </a:bodyPr>
          <a:lstStyle/>
          <a:p>
            <a:r>
              <a:rPr lang="es-AR" dirty="0"/>
              <a:t>Machine Learning – Tipos</a:t>
            </a:r>
            <a:endParaRPr lang="es-MX" dirty="0"/>
          </a:p>
        </p:txBody>
      </p:sp>
      <p:pic>
        <p:nvPicPr>
          <p:cNvPr id="2050" name="Picture 2">
            <a:extLst>
              <a:ext uri="{FF2B5EF4-FFF2-40B4-BE49-F238E27FC236}">
                <a16:creationId xmlns:a16="http://schemas.microsoft.com/office/drawing/2014/main" id="{A227BC31-A0F0-4A48-8DAF-3D6D89AAF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2" y="1861851"/>
            <a:ext cx="7358557" cy="44906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7AFE0DDF-898C-429D-9423-9AFFB48B8069}"/>
              </a:ext>
            </a:extLst>
          </p:cNvPr>
          <p:cNvGraphicFramePr/>
          <p:nvPr>
            <p:extLst>
              <p:ext uri="{D42A27DB-BD31-4B8C-83A1-F6EECF244321}">
                <p14:modId xmlns:p14="http://schemas.microsoft.com/office/powerpoint/2010/main" val="493655061"/>
              </p:ext>
            </p:extLst>
          </p:nvPr>
        </p:nvGraphicFramePr>
        <p:xfrm>
          <a:off x="7721138" y="1001027"/>
          <a:ext cx="4470862" cy="56421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24344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D0C4A-910D-435F-A925-E149A0B3D1EB}"/>
              </a:ext>
            </a:extLst>
          </p:cNvPr>
          <p:cNvSpPr>
            <a:spLocks noGrp="1"/>
          </p:cNvSpPr>
          <p:nvPr>
            <p:ph type="title"/>
          </p:nvPr>
        </p:nvSpPr>
        <p:spPr/>
        <p:txBody>
          <a:bodyPr/>
          <a:lstStyle/>
          <a:p>
            <a:r>
              <a:rPr lang="es-AR" dirty="0"/>
              <a:t>DEMO</a:t>
            </a:r>
            <a:endParaRPr lang="es-MX" dirty="0"/>
          </a:p>
        </p:txBody>
      </p:sp>
      <p:pic>
        <p:nvPicPr>
          <p:cNvPr id="2050" name="Picture 2" descr="Plataformas Virtuales Demo">
            <a:extLst>
              <a:ext uri="{FF2B5EF4-FFF2-40B4-BE49-F238E27FC236}">
                <a16:creationId xmlns:a16="http://schemas.microsoft.com/office/drawing/2014/main" id="{164E8B52-359C-4ACD-9EAF-9CECDDDC3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5" y="1497542"/>
            <a:ext cx="7524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860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D2D1029D-2259-4483-AAD6-0CAF44497C06}"/>
              </a:ext>
            </a:extLst>
          </p:cNvPr>
          <p:cNvSpPr>
            <a:spLocks noGrp="1"/>
          </p:cNvSpPr>
          <p:nvPr>
            <p:ph type="title"/>
          </p:nvPr>
        </p:nvSpPr>
        <p:spPr/>
        <p:txBody>
          <a:bodyPr/>
          <a:lstStyle/>
          <a:p>
            <a:r>
              <a:rPr lang="es-AR" dirty="0"/>
              <a:t>DEMO - Arquitectura</a:t>
            </a:r>
            <a:endParaRPr lang="es-MX" dirty="0"/>
          </a:p>
        </p:txBody>
      </p:sp>
      <p:sp>
        <p:nvSpPr>
          <p:cNvPr id="33" name="TextBox 32">
            <a:extLst>
              <a:ext uri="{FF2B5EF4-FFF2-40B4-BE49-F238E27FC236}">
                <a16:creationId xmlns:a16="http://schemas.microsoft.com/office/drawing/2014/main" id="{F331FAF5-9D77-47E4-B25A-ECEE97B63FCB}"/>
              </a:ext>
            </a:extLst>
          </p:cNvPr>
          <p:cNvSpPr txBox="1"/>
          <p:nvPr/>
        </p:nvSpPr>
        <p:spPr>
          <a:xfrm>
            <a:off x="173182" y="6127121"/>
            <a:ext cx="6105440" cy="369332"/>
          </a:xfrm>
          <a:prstGeom prst="rect">
            <a:avLst/>
          </a:prstGeom>
          <a:noFill/>
        </p:spPr>
        <p:txBody>
          <a:bodyPr wrap="square">
            <a:spAutoFit/>
          </a:bodyPr>
          <a:lstStyle/>
          <a:p>
            <a:r>
              <a:rPr lang="en-US" dirty="0">
                <a:hlinkClick r:id="rId2"/>
              </a:rPr>
              <a:t>https://powerbi.microsoft.com/en-us/blog/power-bi-azure-ml/</a:t>
            </a:r>
            <a:endParaRPr lang="en-US" dirty="0"/>
          </a:p>
        </p:txBody>
      </p:sp>
      <p:pic>
        <p:nvPicPr>
          <p:cNvPr id="6" name="Picture 5">
            <a:extLst>
              <a:ext uri="{FF2B5EF4-FFF2-40B4-BE49-F238E27FC236}">
                <a16:creationId xmlns:a16="http://schemas.microsoft.com/office/drawing/2014/main" id="{85F51401-0D14-4F42-BB16-EAF58519274A}"/>
              </a:ext>
            </a:extLst>
          </p:cNvPr>
          <p:cNvPicPr>
            <a:picLocks noChangeAspect="1"/>
          </p:cNvPicPr>
          <p:nvPr/>
        </p:nvPicPr>
        <p:blipFill>
          <a:blip r:embed="rId3"/>
          <a:stretch>
            <a:fillRect/>
          </a:stretch>
        </p:blipFill>
        <p:spPr>
          <a:xfrm>
            <a:off x="144177" y="1810818"/>
            <a:ext cx="7605966" cy="4175824"/>
          </a:xfrm>
          <a:prstGeom prst="rect">
            <a:avLst/>
          </a:prstGeom>
        </p:spPr>
      </p:pic>
      <p:sp>
        <p:nvSpPr>
          <p:cNvPr id="37" name="TextBox 36">
            <a:extLst>
              <a:ext uri="{FF2B5EF4-FFF2-40B4-BE49-F238E27FC236}">
                <a16:creationId xmlns:a16="http://schemas.microsoft.com/office/drawing/2014/main" id="{F72718F6-BAC0-4165-9BB3-70C50B737456}"/>
              </a:ext>
            </a:extLst>
          </p:cNvPr>
          <p:cNvSpPr txBox="1"/>
          <p:nvPr/>
        </p:nvSpPr>
        <p:spPr>
          <a:xfrm>
            <a:off x="7978747" y="1810818"/>
            <a:ext cx="4069076" cy="3139321"/>
          </a:xfrm>
          <a:prstGeom prst="rect">
            <a:avLst/>
          </a:prstGeom>
          <a:noFill/>
        </p:spPr>
        <p:txBody>
          <a:bodyPr wrap="square">
            <a:spAutoFit/>
          </a:bodyPr>
          <a:lstStyle/>
          <a:p>
            <a:r>
              <a:rPr lang="es-AR" dirty="0"/>
              <a:t>La integración de los servicios de ML en Power BI permite utilizar </a:t>
            </a:r>
            <a:r>
              <a:rPr lang="es-AR" b="1" dirty="0"/>
              <a:t>capacidades en producción </a:t>
            </a:r>
            <a:r>
              <a:rPr lang="es-AR" dirty="0"/>
              <a:t>que al momento de procesar los datos nos permiten enriquecer el modelo con nueva información a partir de la ejecución de los algoritmos de Machine Learning.</a:t>
            </a:r>
          </a:p>
          <a:p>
            <a:endParaRPr lang="es-AR" dirty="0"/>
          </a:p>
          <a:p>
            <a:r>
              <a:rPr lang="es-AR" dirty="0"/>
              <a:t>En el caso de ejemplo completar el dataset con la predicción de una clasificación binaria.</a:t>
            </a:r>
          </a:p>
        </p:txBody>
      </p:sp>
    </p:spTree>
    <p:extLst>
      <p:ext uri="{BB962C8B-B14F-4D97-AF65-F5344CB8AC3E}">
        <p14:creationId xmlns:p14="http://schemas.microsoft.com/office/powerpoint/2010/main" val="3845620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C43C-BB89-4DD2-B1FC-DE8EC3A00349}"/>
              </a:ext>
            </a:extLst>
          </p:cNvPr>
          <p:cNvSpPr>
            <a:spLocks noGrp="1"/>
          </p:cNvSpPr>
          <p:nvPr>
            <p:ph type="title"/>
          </p:nvPr>
        </p:nvSpPr>
        <p:spPr/>
        <p:txBody>
          <a:bodyPr/>
          <a:lstStyle/>
          <a:p>
            <a:r>
              <a:rPr lang="en-US" dirty="0"/>
              <a:t>POSTMAN</a:t>
            </a:r>
          </a:p>
        </p:txBody>
      </p:sp>
      <p:pic>
        <p:nvPicPr>
          <p:cNvPr id="5" name="Picture 4">
            <a:extLst>
              <a:ext uri="{FF2B5EF4-FFF2-40B4-BE49-F238E27FC236}">
                <a16:creationId xmlns:a16="http://schemas.microsoft.com/office/drawing/2014/main" id="{5EAFA593-61EA-4824-9395-1FCBBB046602}"/>
              </a:ext>
            </a:extLst>
          </p:cNvPr>
          <p:cNvPicPr>
            <a:picLocks noChangeAspect="1"/>
          </p:cNvPicPr>
          <p:nvPr/>
        </p:nvPicPr>
        <p:blipFill>
          <a:blip r:embed="rId3"/>
          <a:stretch>
            <a:fillRect/>
          </a:stretch>
        </p:blipFill>
        <p:spPr>
          <a:xfrm>
            <a:off x="215598" y="1492210"/>
            <a:ext cx="9521960" cy="5064325"/>
          </a:xfrm>
          <a:prstGeom prst="rect">
            <a:avLst/>
          </a:prstGeom>
        </p:spPr>
      </p:pic>
      <p:graphicFrame>
        <p:nvGraphicFramePr>
          <p:cNvPr id="6" name="Object 5">
            <a:extLst>
              <a:ext uri="{FF2B5EF4-FFF2-40B4-BE49-F238E27FC236}">
                <a16:creationId xmlns:a16="http://schemas.microsoft.com/office/drawing/2014/main" id="{AF3FF1B4-ECA9-4EA1-BBB5-F27DCA055BF5}"/>
              </a:ext>
            </a:extLst>
          </p:cNvPr>
          <p:cNvGraphicFramePr>
            <a:graphicFrameLocks noChangeAspect="1"/>
          </p:cNvGraphicFramePr>
          <p:nvPr>
            <p:extLst>
              <p:ext uri="{D42A27DB-BD31-4B8C-83A1-F6EECF244321}">
                <p14:modId xmlns:p14="http://schemas.microsoft.com/office/powerpoint/2010/main" val="818380190"/>
              </p:ext>
            </p:extLst>
          </p:nvPr>
        </p:nvGraphicFramePr>
        <p:xfrm>
          <a:off x="9957799" y="6099335"/>
          <a:ext cx="1873250" cy="457200"/>
        </p:xfrm>
        <a:graphic>
          <a:graphicData uri="http://schemas.openxmlformats.org/presentationml/2006/ole">
            <mc:AlternateContent xmlns:mc="http://schemas.openxmlformats.org/markup-compatibility/2006">
              <mc:Choice xmlns:v="urn:schemas-microsoft-com:vml" Requires="v">
                <p:oleObj spid="_x0000_s1044" name="Packager Shell Object" showAsIcon="1" r:id="rId4" imgW="1873440" imgH="456480" progId="Package">
                  <p:embed/>
                </p:oleObj>
              </mc:Choice>
              <mc:Fallback>
                <p:oleObj name="Packager Shell Object" showAsIcon="1" r:id="rId4" imgW="1873440" imgH="456480" progId="Package">
                  <p:embed/>
                  <p:pic>
                    <p:nvPicPr>
                      <p:cNvPr id="0" name=""/>
                      <p:cNvPicPr/>
                      <p:nvPr/>
                    </p:nvPicPr>
                    <p:blipFill>
                      <a:blip r:embed="rId5"/>
                      <a:stretch>
                        <a:fillRect/>
                      </a:stretch>
                    </p:blipFill>
                    <p:spPr>
                      <a:xfrm>
                        <a:off x="9957799" y="6099335"/>
                        <a:ext cx="1873250" cy="457200"/>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24513D86-E747-4DFB-B005-3447E73EC430}"/>
              </a:ext>
            </a:extLst>
          </p:cNvPr>
          <p:cNvSpPr txBox="1"/>
          <p:nvPr/>
        </p:nvSpPr>
        <p:spPr>
          <a:xfrm>
            <a:off x="173182" y="900309"/>
            <a:ext cx="6107228" cy="646331"/>
          </a:xfrm>
          <a:prstGeom prst="rect">
            <a:avLst/>
          </a:prstGeom>
          <a:noFill/>
        </p:spPr>
        <p:txBody>
          <a:bodyPr wrap="square">
            <a:spAutoFit/>
          </a:bodyPr>
          <a:lstStyle/>
          <a:p>
            <a:r>
              <a:rPr lang="es-AR" dirty="0"/>
              <a:t>Mediante esta herramienta podemos testear los servicios REST de ML. </a:t>
            </a:r>
            <a:endParaRPr lang="en-US" dirty="0"/>
          </a:p>
        </p:txBody>
      </p:sp>
    </p:spTree>
    <p:extLst>
      <p:ext uri="{BB962C8B-B14F-4D97-AF65-F5344CB8AC3E}">
        <p14:creationId xmlns:p14="http://schemas.microsoft.com/office/powerpoint/2010/main" val="39063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D2D1029D-2259-4483-AAD6-0CAF44497C06}"/>
              </a:ext>
            </a:extLst>
          </p:cNvPr>
          <p:cNvSpPr>
            <a:spLocks noGrp="1"/>
          </p:cNvSpPr>
          <p:nvPr>
            <p:ph type="title"/>
          </p:nvPr>
        </p:nvSpPr>
        <p:spPr/>
        <p:txBody>
          <a:bodyPr/>
          <a:lstStyle/>
          <a:p>
            <a:r>
              <a:rPr lang="es-AR" dirty="0"/>
              <a:t>Machine Learning Studio (</a:t>
            </a:r>
            <a:r>
              <a:rPr lang="es-AR" dirty="0" err="1"/>
              <a:t>classic</a:t>
            </a:r>
            <a:r>
              <a:rPr lang="es-AR" dirty="0"/>
              <a:t>)</a:t>
            </a:r>
            <a:endParaRPr lang="es-MX" dirty="0"/>
          </a:p>
        </p:txBody>
      </p:sp>
      <p:pic>
        <p:nvPicPr>
          <p:cNvPr id="3" name="Picture 2">
            <a:extLst>
              <a:ext uri="{FF2B5EF4-FFF2-40B4-BE49-F238E27FC236}">
                <a16:creationId xmlns:a16="http://schemas.microsoft.com/office/drawing/2014/main" id="{E5BEF6BB-165C-4216-B899-2731430BF2F2}"/>
              </a:ext>
            </a:extLst>
          </p:cNvPr>
          <p:cNvPicPr>
            <a:picLocks noChangeAspect="1"/>
          </p:cNvPicPr>
          <p:nvPr/>
        </p:nvPicPr>
        <p:blipFill>
          <a:blip r:embed="rId2"/>
          <a:stretch>
            <a:fillRect/>
          </a:stretch>
        </p:blipFill>
        <p:spPr>
          <a:xfrm>
            <a:off x="173182" y="905361"/>
            <a:ext cx="9950961" cy="5778797"/>
          </a:xfrm>
          <a:prstGeom prst="rect">
            <a:avLst/>
          </a:prstGeom>
        </p:spPr>
      </p:pic>
      <p:sp>
        <p:nvSpPr>
          <p:cNvPr id="9" name="TextBox 8">
            <a:extLst>
              <a:ext uri="{FF2B5EF4-FFF2-40B4-BE49-F238E27FC236}">
                <a16:creationId xmlns:a16="http://schemas.microsoft.com/office/drawing/2014/main" id="{7E12F5C3-3F4F-4080-93B1-E52D2EA0CA8C}"/>
              </a:ext>
            </a:extLst>
          </p:cNvPr>
          <p:cNvSpPr txBox="1"/>
          <p:nvPr/>
        </p:nvSpPr>
        <p:spPr>
          <a:xfrm>
            <a:off x="7852286" y="315083"/>
            <a:ext cx="2869661" cy="369332"/>
          </a:xfrm>
          <a:prstGeom prst="rect">
            <a:avLst/>
          </a:prstGeom>
          <a:noFill/>
        </p:spPr>
        <p:txBody>
          <a:bodyPr wrap="square">
            <a:spAutoFit/>
          </a:bodyPr>
          <a:lstStyle/>
          <a:p>
            <a:r>
              <a:rPr lang="en-US" dirty="0">
                <a:hlinkClick r:id="rId3"/>
              </a:rPr>
              <a:t>https://studio.azureml.net/</a:t>
            </a:r>
            <a:endParaRPr lang="en-US" dirty="0"/>
          </a:p>
        </p:txBody>
      </p:sp>
      <p:pic>
        <p:nvPicPr>
          <p:cNvPr id="2" name="Picture 1">
            <a:extLst>
              <a:ext uri="{FF2B5EF4-FFF2-40B4-BE49-F238E27FC236}">
                <a16:creationId xmlns:a16="http://schemas.microsoft.com/office/drawing/2014/main" id="{5EC00B9E-5F78-4FFF-A4D3-C94A61B19EE0}"/>
              </a:ext>
            </a:extLst>
          </p:cNvPr>
          <p:cNvPicPr>
            <a:picLocks noChangeAspect="1"/>
          </p:cNvPicPr>
          <p:nvPr/>
        </p:nvPicPr>
        <p:blipFill rotWithShape="1">
          <a:blip r:embed="rId4"/>
          <a:srcRect l="15395" r="11686"/>
          <a:stretch/>
        </p:blipFill>
        <p:spPr>
          <a:xfrm>
            <a:off x="10240290" y="5090037"/>
            <a:ext cx="1578953" cy="1452880"/>
          </a:xfrm>
          <a:prstGeom prst="rect">
            <a:avLst/>
          </a:prstGeom>
        </p:spPr>
      </p:pic>
    </p:spTree>
    <p:extLst>
      <p:ext uri="{BB962C8B-B14F-4D97-AF65-F5344CB8AC3E}">
        <p14:creationId xmlns:p14="http://schemas.microsoft.com/office/powerpoint/2010/main" val="230108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D2D1029D-2259-4483-AAD6-0CAF44497C06}"/>
              </a:ext>
            </a:extLst>
          </p:cNvPr>
          <p:cNvSpPr>
            <a:spLocks noGrp="1"/>
          </p:cNvSpPr>
          <p:nvPr>
            <p:ph type="title"/>
          </p:nvPr>
        </p:nvSpPr>
        <p:spPr/>
        <p:txBody>
          <a:bodyPr/>
          <a:lstStyle/>
          <a:p>
            <a:r>
              <a:rPr lang="es-AR" dirty="0"/>
              <a:t>Azure Machine Learning (</a:t>
            </a:r>
            <a:r>
              <a:rPr lang="es-AR" dirty="0" err="1"/>
              <a:t>Preview</a:t>
            </a:r>
            <a:r>
              <a:rPr lang="es-AR" dirty="0"/>
              <a:t>)</a:t>
            </a:r>
            <a:endParaRPr lang="es-MX" dirty="0"/>
          </a:p>
        </p:txBody>
      </p:sp>
      <p:sp>
        <p:nvSpPr>
          <p:cNvPr id="4" name="TextBox 3">
            <a:extLst>
              <a:ext uri="{FF2B5EF4-FFF2-40B4-BE49-F238E27FC236}">
                <a16:creationId xmlns:a16="http://schemas.microsoft.com/office/drawing/2014/main" id="{7FD955CA-98B8-4B59-97BB-089BC3AF38E0}"/>
              </a:ext>
            </a:extLst>
          </p:cNvPr>
          <p:cNvSpPr txBox="1"/>
          <p:nvPr/>
        </p:nvSpPr>
        <p:spPr>
          <a:xfrm>
            <a:off x="7721138" y="453591"/>
            <a:ext cx="2975172" cy="369332"/>
          </a:xfrm>
          <a:prstGeom prst="rect">
            <a:avLst/>
          </a:prstGeom>
          <a:noFill/>
        </p:spPr>
        <p:txBody>
          <a:bodyPr wrap="square">
            <a:spAutoFit/>
          </a:bodyPr>
          <a:lstStyle/>
          <a:p>
            <a:r>
              <a:rPr lang="en-US" dirty="0">
                <a:hlinkClick r:id="rId2"/>
              </a:rPr>
              <a:t>https://ml.azure.com/</a:t>
            </a:r>
            <a:endParaRPr lang="en-US" dirty="0"/>
          </a:p>
        </p:txBody>
      </p:sp>
      <p:pic>
        <p:nvPicPr>
          <p:cNvPr id="11" name="Picture 10">
            <a:extLst>
              <a:ext uri="{FF2B5EF4-FFF2-40B4-BE49-F238E27FC236}">
                <a16:creationId xmlns:a16="http://schemas.microsoft.com/office/drawing/2014/main" id="{62FAF4D9-7644-4FC6-9A9B-B22EA4509347}"/>
              </a:ext>
            </a:extLst>
          </p:cNvPr>
          <p:cNvPicPr>
            <a:picLocks noChangeAspect="1"/>
          </p:cNvPicPr>
          <p:nvPr/>
        </p:nvPicPr>
        <p:blipFill>
          <a:blip r:embed="rId3"/>
          <a:stretch>
            <a:fillRect/>
          </a:stretch>
        </p:blipFill>
        <p:spPr>
          <a:xfrm>
            <a:off x="173182" y="971247"/>
            <a:ext cx="11798906" cy="5886753"/>
          </a:xfrm>
          <a:prstGeom prst="rect">
            <a:avLst/>
          </a:prstGeom>
        </p:spPr>
      </p:pic>
    </p:spTree>
    <p:extLst>
      <p:ext uri="{BB962C8B-B14F-4D97-AF65-F5344CB8AC3E}">
        <p14:creationId xmlns:p14="http://schemas.microsoft.com/office/powerpoint/2010/main" val="299769841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TotalTime>
  <Words>584</Words>
  <Application>Microsoft Office PowerPoint</Application>
  <PresentationFormat>Widescreen</PresentationFormat>
  <Paragraphs>81</Paragraphs>
  <Slides>12</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9" baseType="lpstr">
      <vt:lpstr>Arial</vt:lpstr>
      <vt:lpstr>Calibri</vt:lpstr>
      <vt:lpstr>Calibri Light</vt:lpstr>
      <vt:lpstr>Open Sans Condensed</vt:lpstr>
      <vt:lpstr>Segoe UI</vt:lpstr>
      <vt:lpstr>Custom Design</vt:lpstr>
      <vt:lpstr>Packager Shell Object</vt:lpstr>
      <vt:lpstr>Power BI &amp; Machine Learning</vt:lpstr>
      <vt:lpstr>Agenda</vt:lpstr>
      <vt:lpstr>Evolución de IA</vt:lpstr>
      <vt:lpstr>Machine Learning – Tipos</vt:lpstr>
      <vt:lpstr>DEMO</vt:lpstr>
      <vt:lpstr>DEMO - Arquitectura</vt:lpstr>
      <vt:lpstr>POSTMAN</vt:lpstr>
      <vt:lpstr>Machine Learning Studio (classic)</vt:lpstr>
      <vt:lpstr>Azure Machine Learning (Preview)</vt:lpstr>
      <vt:lpstr>ML Studio (classic) vs AML</vt:lpstr>
      <vt:lpstr>ML – CHEAT SHEET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&amp; Machine Learning</dc:title>
  <dc:creator>Ariel Edgardo Levy</dc:creator>
  <cp:lastModifiedBy>Ariel Edgardo Levy</cp:lastModifiedBy>
  <cp:revision>2</cp:revision>
  <dcterms:created xsi:type="dcterms:W3CDTF">2020-06-22T23:07:55Z</dcterms:created>
  <dcterms:modified xsi:type="dcterms:W3CDTF">2020-06-22T23:11:02Z</dcterms:modified>
</cp:coreProperties>
</file>